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Lst>
  <p:sldSz cx="9144000" cy="5143500" type="screen16x9"/>
  <p:notesSz cx="6858000" cy="9144000"/>
  <p:embeddedFontLst>
    <p:embeddedFont>
      <p:font typeface="Arial Black" panose="020B0A04020102020204" pitchFamily="34" charset="0"/>
      <p:regular r:id="rId29"/>
      <p:bold r:id="rId30"/>
    </p:embeddedFont>
    <p:embeddedFont>
      <p:font typeface="Catamaran" panose="020B0604020202020204" charset="0"/>
      <p:regular r:id="rId31"/>
      <p:bold r:id="rId32"/>
    </p:embeddedFont>
    <p:embeddedFont>
      <p:font typeface="Catamaran Light" panose="020B0604020202020204" charset="0"/>
      <p:regular r:id="rId33"/>
      <p:bold r:id="rId34"/>
    </p:embeddedFont>
    <p:embeddedFont>
      <p:font typeface="Fira Sans Extra Condensed Medium" panose="020B0604020202020204" charset="0"/>
      <p:regular r:id="rId35"/>
      <p:bold r:id="rId36"/>
      <p:italic r:id="rId37"/>
      <p:boldItalic r:id="rId38"/>
    </p:embeddedFont>
    <p:embeddedFont>
      <p:font typeface="Livvic"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75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fwan halabi" userId="e51bd643c3a213ac" providerId="LiveId" clId="{A0EB3803-2F70-44A8-8A13-913A39D38A84}"/>
    <pc:docChg chg="modSld">
      <pc:chgData name="safwan halabi" userId="e51bd643c3a213ac" providerId="LiveId" clId="{A0EB3803-2F70-44A8-8A13-913A39D38A84}" dt="2024-09-23T05:48:21.873" v="0"/>
      <pc:docMkLst>
        <pc:docMk/>
      </pc:docMkLst>
      <pc:sldChg chg="modSp mod">
        <pc:chgData name="safwan halabi" userId="e51bd643c3a213ac" providerId="LiveId" clId="{A0EB3803-2F70-44A8-8A13-913A39D38A84}" dt="2024-09-23T05:48:21.873" v="0"/>
        <pc:sldMkLst>
          <pc:docMk/>
          <pc:sldMk cId="0" sldId="268"/>
        </pc:sldMkLst>
        <pc:spChg chg="mod">
          <ac:chgData name="safwan halabi" userId="e51bd643c3a213ac" providerId="LiveId" clId="{A0EB3803-2F70-44A8-8A13-913A39D38A84}" dt="2024-09-23T05:48:21.873" v="0"/>
          <ac:spMkLst>
            <pc:docMk/>
            <pc:sldMk cId="0" sldId="268"/>
            <ac:spMk id="31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05c522227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05c52222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005c52222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005c52222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3e13d9a7e_0_7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05c52222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05c52222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3e13d9a7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005c522227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005c522227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3e13d9a7e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005c522227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005c52222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005c522227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005c52222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005c522227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005c52222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3e13d9a7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005c522227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005c522227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005c522227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005c522227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005c522227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005c52222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158d5a3e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005c522227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005c52222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005c52222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005c52222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522eb7919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a:solidFill>
                  <a:srgbClr val="434343"/>
                </a:solidFill>
                <a:latin typeface="Catamaran Light"/>
                <a:ea typeface="Catamaran Light"/>
                <a:cs typeface="Catamaran Light"/>
                <a:sym typeface="Catamaran Light"/>
              </a:rPr>
              <a:t>Attention Deficit Hyperactivity Disorder, or ADHD, is a common neurodevelopmental disorder that affects millions of children and adults worldwide. It can manifest in challenges with focus, attention, and impulsivity. While sometimes portrayed as simply excessive energy, ADHD can impact daily life at school, home, and work. By understanding ADHD, we can create better support systems and unlock the potential of those who experience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58d5a3ec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3e13d9a7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u="sng">
                <a:solidFill>
                  <a:srgbClr val="3C4043"/>
                </a:solidFill>
                <a:highlight>
                  <a:srgbClr val="FFFFFF"/>
                </a:highlight>
                <a:latin typeface="Roboto"/>
                <a:ea typeface="Roboto"/>
                <a:cs typeface="Roboto"/>
                <a:sym typeface="Roboto"/>
              </a:rPr>
              <a:t>Questionnaires</a:t>
            </a:r>
            <a:r>
              <a:rPr lang="en" sz="1050">
                <a:solidFill>
                  <a:srgbClr val="3C4043"/>
                </a:solidFill>
                <a:highlight>
                  <a:srgbClr val="FFFFFF"/>
                </a:highlight>
                <a:latin typeface="Roboto"/>
                <a:ea typeface="Roboto"/>
                <a:cs typeface="Roboto"/>
                <a:sym typeface="Roboto"/>
              </a:rPr>
              <a:t>: Provide Insights: Answers can reveal patterns and areas for further exploration during a professional evaluation. Self-Reported: Accuracy relies on the patient’s/caregiver’s honest assessment of your experiences.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u="sng">
                <a:solidFill>
                  <a:srgbClr val="3C4043"/>
                </a:solidFill>
                <a:highlight>
                  <a:srgbClr val="FFFFFF"/>
                </a:highlight>
                <a:latin typeface="Roboto"/>
                <a:ea typeface="Roboto"/>
                <a:cs typeface="Roboto"/>
                <a:sym typeface="Roboto"/>
              </a:rPr>
              <a:t>Interviews</a:t>
            </a:r>
            <a:r>
              <a:rPr lang="en" sz="1050">
                <a:solidFill>
                  <a:srgbClr val="3C4043"/>
                </a:solidFill>
                <a:highlight>
                  <a:srgbClr val="FFFFFF"/>
                </a:highlight>
                <a:latin typeface="Roboto"/>
                <a:ea typeface="Roboto"/>
                <a:cs typeface="Roboto"/>
                <a:sym typeface="Roboto"/>
              </a:rPr>
              <a:t>: Core of Diagnosis: Interviews with a mental health professional are the cornerstone of ADHD evaluation. Interactive Process: Unlike questionnaires, interviews are a two-way street.</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u="sng">
                <a:solidFill>
                  <a:srgbClr val="3C4043"/>
                </a:solidFill>
                <a:highlight>
                  <a:srgbClr val="FFFFFF"/>
                </a:highlight>
                <a:latin typeface="Roboto"/>
                <a:ea typeface="Roboto"/>
                <a:cs typeface="Roboto"/>
                <a:sym typeface="Roboto"/>
              </a:rPr>
              <a:t>Physical Examination:</a:t>
            </a:r>
            <a:r>
              <a:rPr lang="en" sz="1050">
                <a:solidFill>
                  <a:srgbClr val="3C4043"/>
                </a:solidFill>
                <a:highlight>
                  <a:srgbClr val="FFFFFF"/>
                </a:highlight>
                <a:latin typeface="Roboto"/>
                <a:ea typeface="Roboto"/>
                <a:cs typeface="Roboto"/>
                <a:sym typeface="Roboto"/>
              </a:rPr>
              <a:t> Ruling Out Other Causes: helps to identify medical conditions that can mimic ADHD symptoms.   Not Diagnostic for ADHD: The exam itself cannot diagnose ADHD. It's focused on general health and ruling out alternative explanations.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65e7bc0b_1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005c522227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005c52222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005c522227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005c52222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005c52222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005c5222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
        <p:nvSpPr>
          <p:cNvPr id="73" name="Google Shape;7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6" name="Google Shape;76;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78"/>
        <p:cNvGrpSpPr/>
        <p:nvPr/>
      </p:nvGrpSpPr>
      <p:grpSpPr>
        <a:xfrm>
          <a:off x="0" y="0"/>
          <a:ext cx="0" cy="0"/>
          <a:chOff x="0" y="0"/>
          <a:chExt cx="0" cy="0"/>
        </a:xfrm>
      </p:grpSpPr>
      <p:sp>
        <p:nvSpPr>
          <p:cNvPr id="79" name="Google Shape;79;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0" name="Google Shape;80;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1" name="Google Shape;81;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84" name="Google Shape;84;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8" name="Google Shape;88;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9" name="Google Shape;89;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91" name="Google Shape;91;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92" name="Google Shape;9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5" name="Google Shape;9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96"/>
        <p:cNvGrpSpPr/>
        <p:nvPr/>
      </p:nvGrpSpPr>
      <p:grpSpPr>
        <a:xfrm>
          <a:off x="0" y="0"/>
          <a:ext cx="0" cy="0"/>
          <a:chOff x="0" y="0"/>
          <a:chExt cx="0" cy="0"/>
        </a:xfrm>
      </p:grpSpPr>
      <p:sp>
        <p:nvSpPr>
          <p:cNvPr id="97" name="Google Shape;97;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8" name="Google Shape;98;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0" name="Google Shape;100;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1" name="Google Shape;101;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103"/>
        <p:cNvGrpSpPr/>
        <p:nvPr/>
      </p:nvGrpSpPr>
      <p:grpSpPr>
        <a:xfrm>
          <a:off x="0" y="0"/>
          <a:ext cx="0" cy="0"/>
          <a:chOff x="0" y="0"/>
          <a:chExt cx="0" cy="0"/>
        </a:xfrm>
      </p:grpSpPr>
      <p:sp>
        <p:nvSpPr>
          <p:cNvPr id="104" name="Google Shape;104;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05" name="Google Shape;105;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107"/>
        <p:cNvGrpSpPr/>
        <p:nvPr/>
      </p:nvGrpSpPr>
      <p:grpSpPr>
        <a:xfrm>
          <a:off x="0" y="0"/>
          <a:ext cx="0" cy="0"/>
          <a:chOff x="0" y="0"/>
          <a:chExt cx="0" cy="0"/>
        </a:xfrm>
      </p:grpSpPr>
      <p:sp>
        <p:nvSpPr>
          <p:cNvPr id="108" name="Google Shape;108;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9" name="Google Shape;109;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0" name="Google Shape;110;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1" name="Google Shape;111;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2" name="Google Shape;112;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3" name="Google Shape;113;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4" name="Google Shape;114;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116"/>
        <p:cNvGrpSpPr/>
        <p:nvPr/>
      </p:nvGrpSpPr>
      <p:grpSpPr>
        <a:xfrm>
          <a:off x="0" y="0"/>
          <a:ext cx="0" cy="0"/>
          <a:chOff x="0" y="0"/>
          <a:chExt cx="0" cy="0"/>
        </a:xfrm>
      </p:grpSpPr>
      <p:sp>
        <p:nvSpPr>
          <p:cNvPr id="117" name="Google Shape;117;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9" name="Google Shape;119;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20" name="Google Shape;120;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1" name="Google Shape;121;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22" name="Google Shape;12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23"/>
        <p:cNvGrpSpPr/>
        <p:nvPr/>
      </p:nvGrpSpPr>
      <p:grpSpPr>
        <a:xfrm>
          <a:off x="0" y="0"/>
          <a:ext cx="0" cy="0"/>
          <a:chOff x="0" y="0"/>
          <a:chExt cx="0" cy="0"/>
        </a:xfrm>
      </p:grpSpPr>
      <p:sp>
        <p:nvSpPr>
          <p:cNvPr id="124" name="Google Shape;124;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25" name="Google Shape;125;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26" name="Google Shape;12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27"/>
        <p:cNvGrpSpPr/>
        <p:nvPr/>
      </p:nvGrpSpPr>
      <p:grpSpPr>
        <a:xfrm>
          <a:off x="0" y="0"/>
          <a:ext cx="0" cy="0"/>
          <a:chOff x="0" y="0"/>
          <a:chExt cx="0" cy="0"/>
        </a:xfrm>
      </p:grpSpPr>
      <p:sp>
        <p:nvSpPr>
          <p:cNvPr id="128" name="Google Shape;128;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9" name="Google Shape;129;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 name="Google Shape;15;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 name="Google Shape;16;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8" name="Google Shape;18;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 name="Google Shape;19;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1" name="Google Shape;21;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 name="Google Shape;22;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4" name="Google Shape;24;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5" name="Google Shape;25;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6" name="Google Shape;26;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8" name="Google Shape;28;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9" name="Google Shape;29;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31"/>
        <p:cNvGrpSpPr/>
        <p:nvPr/>
      </p:nvGrpSpPr>
      <p:grpSpPr>
        <a:xfrm>
          <a:off x="0" y="0"/>
          <a:ext cx="0" cy="0"/>
          <a:chOff x="0" y="0"/>
          <a:chExt cx="0" cy="0"/>
        </a:xfrm>
      </p:grpSpPr>
      <p:sp>
        <p:nvSpPr>
          <p:cNvPr id="132" name="Google Shape;13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33" name="Google Shape;13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4" name="Google Shape;13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35" name="Google Shape;13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3" name="Google Shape;33;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34" name="Google Shape;34;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9" name="Google Shape;39;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0" name="Google Shape;40;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1" name="Google Shape;41;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2" name="Google Shape;42;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3" name="Google Shape;43;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4" name="Google Shape;44;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5" name="Google Shape;4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9" name="Google Shape;49;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50" name="Google Shape;50;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2" name="Google Shape;52;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53" name="Google Shape;53;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55"/>
        <p:cNvGrpSpPr/>
        <p:nvPr/>
      </p:nvGrpSpPr>
      <p:grpSpPr>
        <a:xfrm>
          <a:off x="0" y="0"/>
          <a:ext cx="0" cy="0"/>
          <a:chOff x="0" y="0"/>
          <a:chExt cx="0" cy="0"/>
        </a:xfrm>
      </p:grpSpPr>
      <p:sp>
        <p:nvSpPr>
          <p:cNvPr id="56" name="Google Shape;56;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7" name="Google Shape;57;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58" name="Google Shape;58;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9"/>
        <p:cNvGrpSpPr/>
        <p:nvPr/>
      </p:nvGrpSpPr>
      <p:grpSpPr>
        <a:xfrm>
          <a:off x="0" y="0"/>
          <a:ext cx="0" cy="0"/>
          <a:chOff x="0" y="0"/>
          <a:chExt cx="0" cy="0"/>
        </a:xfrm>
      </p:grpSpPr>
      <p:sp>
        <p:nvSpPr>
          <p:cNvPr id="60" name="Google Shape;60;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1" name="Google Shape;61;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
        <p:nvSpPr>
          <p:cNvPr id="62" name="Google Shape;62;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63"/>
        <p:cNvGrpSpPr/>
        <p:nvPr/>
      </p:nvGrpSpPr>
      <p:grpSpPr>
        <a:xfrm>
          <a:off x="0" y="0"/>
          <a:ext cx="0" cy="0"/>
          <a:chOff x="0" y="0"/>
          <a:chExt cx="0" cy="0"/>
        </a:xfrm>
      </p:grpSpPr>
      <p:sp>
        <p:nvSpPr>
          <p:cNvPr id="64" name="Google Shape;64;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5" name="Google Shape;65;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66" name="Google Shape;66;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67"/>
        <p:cNvGrpSpPr/>
        <p:nvPr/>
      </p:nvGrpSpPr>
      <p:grpSpPr>
        <a:xfrm>
          <a:off x="0" y="0"/>
          <a:ext cx="0" cy="0"/>
          <a:chOff x="0" y="0"/>
          <a:chExt cx="0" cy="0"/>
        </a:xfrm>
      </p:grpSpPr>
      <p:sp>
        <p:nvSpPr>
          <p:cNvPr id="68" name="Google Shape;68;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9" name="Google Shape;69;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70" name="Google Shape;70;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Catamaran Light"/>
                <a:ea typeface="Catamaran Light"/>
                <a:cs typeface="Catamaran Light"/>
                <a:sym typeface="Catamaran Light"/>
              </a:defRPr>
            </a:lvl1pPr>
            <a:lvl2pPr lvl="1" algn="r">
              <a:buNone/>
              <a:defRPr sz="1300">
                <a:solidFill>
                  <a:schemeClr val="dk1"/>
                </a:solidFill>
                <a:latin typeface="Catamaran Light"/>
                <a:ea typeface="Catamaran Light"/>
                <a:cs typeface="Catamaran Light"/>
                <a:sym typeface="Catamaran Light"/>
              </a:defRPr>
            </a:lvl2pPr>
            <a:lvl3pPr lvl="2" algn="r">
              <a:buNone/>
              <a:defRPr sz="1300">
                <a:solidFill>
                  <a:schemeClr val="dk1"/>
                </a:solidFill>
                <a:latin typeface="Catamaran Light"/>
                <a:ea typeface="Catamaran Light"/>
                <a:cs typeface="Catamaran Light"/>
                <a:sym typeface="Catamaran Light"/>
              </a:defRPr>
            </a:lvl3pPr>
            <a:lvl4pPr lvl="3" algn="r">
              <a:buNone/>
              <a:defRPr sz="1300">
                <a:solidFill>
                  <a:schemeClr val="dk1"/>
                </a:solidFill>
                <a:latin typeface="Catamaran Light"/>
                <a:ea typeface="Catamaran Light"/>
                <a:cs typeface="Catamaran Light"/>
                <a:sym typeface="Catamaran Light"/>
              </a:defRPr>
            </a:lvl4pPr>
            <a:lvl5pPr lvl="4" algn="r">
              <a:buNone/>
              <a:defRPr sz="1300">
                <a:solidFill>
                  <a:schemeClr val="dk1"/>
                </a:solidFill>
                <a:latin typeface="Catamaran Light"/>
                <a:ea typeface="Catamaran Light"/>
                <a:cs typeface="Catamaran Light"/>
                <a:sym typeface="Catamaran Light"/>
              </a:defRPr>
            </a:lvl5pPr>
            <a:lvl6pPr lvl="5" algn="r">
              <a:buNone/>
              <a:defRPr sz="1300">
                <a:solidFill>
                  <a:schemeClr val="dk1"/>
                </a:solidFill>
                <a:latin typeface="Catamaran Light"/>
                <a:ea typeface="Catamaran Light"/>
                <a:cs typeface="Catamaran Light"/>
                <a:sym typeface="Catamaran Light"/>
              </a:defRPr>
            </a:lvl6pPr>
            <a:lvl7pPr lvl="6" algn="r">
              <a:buNone/>
              <a:defRPr sz="1300">
                <a:solidFill>
                  <a:schemeClr val="dk1"/>
                </a:solidFill>
                <a:latin typeface="Catamaran Light"/>
                <a:ea typeface="Catamaran Light"/>
                <a:cs typeface="Catamaran Light"/>
                <a:sym typeface="Catamaran Light"/>
              </a:defRPr>
            </a:lvl7pPr>
            <a:lvl8pPr lvl="7" algn="r">
              <a:buNone/>
              <a:defRPr sz="1300">
                <a:solidFill>
                  <a:schemeClr val="dk1"/>
                </a:solidFill>
                <a:latin typeface="Catamaran Light"/>
                <a:ea typeface="Catamaran Light"/>
                <a:cs typeface="Catamaran Light"/>
                <a:sym typeface="Catamaran Light"/>
              </a:defRPr>
            </a:lvl8pPr>
            <a:lvl9pPr lvl="8" algn="r">
              <a:buNone/>
              <a:defRPr sz="1300">
                <a:solidFill>
                  <a:schemeClr val="dk1"/>
                </a:solidFill>
                <a:latin typeface="Catamaran Light"/>
                <a:ea typeface="Catamaran Light"/>
                <a:cs typeface="Catamaran Light"/>
                <a:sym typeface="Catamaran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2.jpeg"/><Relationship Id="rId2" Type="http://schemas.openxmlformats.org/officeDocument/2006/relationships/slideLayout" Target="../slideLayouts/slideLayout10.xml"/><Relationship Id="rId1" Type="http://schemas.openxmlformats.org/officeDocument/2006/relationships/video" Target="https://www.youtube.com/embed/bEg4kmK2Svg?feature=oembed" TargetMode="Externa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0.xml"/><Relationship Id="rId1" Type="http://schemas.openxmlformats.org/officeDocument/2006/relationships/video" Target="https://www.youtube.com/embed/bEg4kmK2Svg?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2214600" y="0"/>
            <a:ext cx="6929401" cy="5143500"/>
          </a:xfrm>
          <a:prstGeom prst="rect">
            <a:avLst/>
          </a:prstGeom>
          <a:noFill/>
          <a:ln>
            <a:noFill/>
          </a:ln>
        </p:spPr>
      </p:pic>
      <p:sp>
        <p:nvSpPr>
          <p:cNvPr id="141" name="Google Shape;141;p22"/>
          <p:cNvSpPr/>
          <p:nvPr/>
        </p:nvSpPr>
        <p:spPr>
          <a:xfrm rot="5400000">
            <a:off x="1883200" y="-414825"/>
            <a:ext cx="3358800" cy="5738400"/>
          </a:xfrm>
          <a:prstGeom prst="rect">
            <a:avLst/>
          </a:prstGeom>
          <a:solidFill>
            <a:schemeClr val="accent1">
              <a:alpha val="86160"/>
            </a:scheme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subTitle" idx="1"/>
          </p:nvPr>
        </p:nvSpPr>
        <p:spPr>
          <a:xfrm>
            <a:off x="800525" y="3229500"/>
            <a:ext cx="2402100" cy="717000"/>
          </a:xfrm>
          <a:prstGeom prst="rect">
            <a:avLst/>
          </a:prstGeom>
          <a:effectLst>
            <a:outerShdw blurRad="57150" dist="571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b="1">
              <a:solidFill>
                <a:schemeClr val="lt1"/>
              </a:solidFill>
              <a:latin typeface="Catamaran"/>
              <a:ea typeface="Catamaran"/>
              <a:cs typeface="Catamaran"/>
              <a:sym typeface="Catamaran"/>
            </a:endParaRPr>
          </a:p>
          <a:p>
            <a:pPr marL="0" lvl="0" indent="0" algn="ctr" rtl="0">
              <a:spcBef>
                <a:spcPts val="0"/>
              </a:spcBef>
              <a:spcAft>
                <a:spcPts val="0"/>
              </a:spcAft>
              <a:buNone/>
            </a:pPr>
            <a:endParaRPr b="1">
              <a:solidFill>
                <a:schemeClr val="lt1"/>
              </a:solidFill>
              <a:latin typeface="Catamaran"/>
              <a:ea typeface="Catamaran"/>
              <a:cs typeface="Catamaran"/>
              <a:sym typeface="Catamaran"/>
            </a:endParaRPr>
          </a:p>
          <a:p>
            <a:pPr marL="0" lvl="0" indent="0" algn="ctr" rtl="0">
              <a:spcBef>
                <a:spcPts val="0"/>
              </a:spcBef>
              <a:spcAft>
                <a:spcPts val="0"/>
              </a:spcAft>
              <a:buClr>
                <a:srgbClr val="000000"/>
              </a:buClr>
              <a:buSzPts val="1100"/>
              <a:buFont typeface="Arial"/>
              <a:buNone/>
            </a:pPr>
            <a:endParaRPr b="1">
              <a:solidFill>
                <a:schemeClr val="lt1"/>
              </a:solidFill>
              <a:latin typeface="Catamaran"/>
              <a:ea typeface="Catamaran"/>
              <a:cs typeface="Catamaran"/>
              <a:sym typeface="Catamaran"/>
            </a:endParaRPr>
          </a:p>
          <a:p>
            <a:pPr marL="0" lvl="0" indent="0" algn="ctr" rtl="0">
              <a:spcBef>
                <a:spcPts val="0"/>
              </a:spcBef>
              <a:spcAft>
                <a:spcPts val="0"/>
              </a:spcAft>
              <a:buNone/>
            </a:pPr>
            <a:r>
              <a:rPr lang="en" b="1">
                <a:solidFill>
                  <a:schemeClr val="lt1"/>
                </a:solidFill>
                <a:latin typeface="Catamaran"/>
                <a:ea typeface="Catamaran"/>
                <a:cs typeface="Catamaran"/>
                <a:sym typeface="Catamaran"/>
              </a:rPr>
              <a:t>Safwan Halabi - 213784127</a:t>
            </a:r>
            <a:endParaRPr b="1">
              <a:solidFill>
                <a:schemeClr val="lt1"/>
              </a:solidFill>
              <a:latin typeface="Catamaran"/>
              <a:ea typeface="Catamaran"/>
              <a:cs typeface="Catamaran"/>
              <a:sym typeface="Catamaran"/>
            </a:endParaRPr>
          </a:p>
          <a:p>
            <a:pPr marL="0" lvl="0" indent="0" algn="ctr" rtl="0">
              <a:spcBef>
                <a:spcPts val="0"/>
              </a:spcBef>
              <a:spcAft>
                <a:spcPts val="0"/>
              </a:spcAft>
              <a:buNone/>
            </a:pPr>
            <a:r>
              <a:rPr lang="en" b="1">
                <a:solidFill>
                  <a:schemeClr val="lt1"/>
                </a:solidFill>
                <a:latin typeface="Catamaran"/>
                <a:ea typeface="Catamaran"/>
                <a:cs typeface="Catamaran"/>
                <a:sym typeface="Catamaran"/>
              </a:rPr>
              <a:t>Bishara Bisharat - 208261990</a:t>
            </a:r>
            <a:endParaRPr b="1">
              <a:solidFill>
                <a:schemeClr val="lt1"/>
              </a:solidFill>
              <a:latin typeface="Catamaran"/>
              <a:ea typeface="Catamaran"/>
              <a:cs typeface="Catamaran"/>
              <a:sym typeface="Catamaran"/>
            </a:endParaRPr>
          </a:p>
          <a:p>
            <a:pPr marL="0" lvl="0" indent="0" algn="ctr" rtl="0">
              <a:spcBef>
                <a:spcPts val="0"/>
              </a:spcBef>
              <a:spcAft>
                <a:spcPts val="0"/>
              </a:spcAft>
              <a:buNone/>
            </a:pPr>
            <a:endParaRPr b="1">
              <a:solidFill>
                <a:schemeClr val="lt1"/>
              </a:solidFill>
              <a:latin typeface="Catamaran"/>
              <a:ea typeface="Catamaran"/>
              <a:cs typeface="Catamaran"/>
              <a:sym typeface="Catamaran"/>
            </a:endParaRPr>
          </a:p>
          <a:p>
            <a:pPr marL="0" lvl="0" indent="0" algn="ctr" rtl="0">
              <a:spcBef>
                <a:spcPts val="0"/>
              </a:spcBef>
              <a:spcAft>
                <a:spcPts val="0"/>
              </a:spcAft>
              <a:buNone/>
            </a:pPr>
            <a:r>
              <a:rPr lang="en" b="1">
                <a:solidFill>
                  <a:schemeClr val="lt1"/>
                </a:solidFill>
                <a:latin typeface="Catamaran"/>
                <a:ea typeface="Catamaran"/>
                <a:cs typeface="Catamaran"/>
                <a:sym typeface="Catamaran"/>
              </a:rPr>
              <a:t>Supervisor - Dr. Natali Levi</a:t>
            </a:r>
            <a:endParaRPr b="1">
              <a:solidFill>
                <a:schemeClr val="lt1"/>
              </a:solidFill>
              <a:latin typeface="Catamaran"/>
              <a:ea typeface="Catamaran"/>
              <a:cs typeface="Catamaran"/>
              <a:sym typeface="Catamaran"/>
            </a:endParaRPr>
          </a:p>
        </p:txBody>
      </p:sp>
      <p:sp>
        <p:nvSpPr>
          <p:cNvPr id="143" name="Google Shape;143;p22"/>
          <p:cNvSpPr txBox="1">
            <a:spLocks noGrp="1"/>
          </p:cNvSpPr>
          <p:nvPr>
            <p:ph type="ctrTitle"/>
          </p:nvPr>
        </p:nvSpPr>
        <p:spPr>
          <a:xfrm>
            <a:off x="693400" y="1318575"/>
            <a:ext cx="5541900" cy="1782300"/>
          </a:xfrm>
          <a:prstGeom prst="rect">
            <a:avLst/>
          </a:prstGeom>
          <a:effectLst>
            <a:outerShdw blurRad="57150" dist="57150" dir="5400000" algn="bl" rotWithShape="0">
              <a:srgbClr val="000000">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3400">
                <a:solidFill>
                  <a:schemeClr val="lt1"/>
                </a:solidFill>
                <a:latin typeface="Arial Black"/>
                <a:ea typeface="Arial Black"/>
                <a:cs typeface="Arial Black"/>
                <a:sym typeface="Arial Black"/>
              </a:rPr>
              <a:t>Capstone Project</a:t>
            </a:r>
            <a:endParaRPr sz="3400">
              <a:solidFill>
                <a:schemeClr val="lt1"/>
              </a:solidFill>
              <a:latin typeface="Arial Black"/>
              <a:ea typeface="Arial Black"/>
              <a:cs typeface="Arial Black"/>
              <a:sym typeface="Arial Black"/>
            </a:endParaRPr>
          </a:p>
          <a:p>
            <a:pPr marL="0" lvl="0" indent="0" algn="l" rtl="0">
              <a:spcBef>
                <a:spcPts val="0"/>
              </a:spcBef>
              <a:spcAft>
                <a:spcPts val="0"/>
              </a:spcAft>
              <a:buNone/>
            </a:pPr>
            <a:r>
              <a:rPr lang="en" sz="3400">
                <a:solidFill>
                  <a:schemeClr val="lt1"/>
                </a:solidFill>
                <a:latin typeface="Arial Black"/>
                <a:ea typeface="Arial Black"/>
                <a:cs typeface="Arial Black"/>
                <a:sym typeface="Arial Black"/>
              </a:rPr>
              <a:t>NODUS - ADHD Symptom Detection</a:t>
            </a:r>
            <a:endParaRPr sz="3400">
              <a:solidFill>
                <a:schemeClr val="lt1"/>
              </a:solidFill>
              <a:latin typeface="Arial Black"/>
              <a:ea typeface="Arial Black"/>
              <a:cs typeface="Arial Black"/>
              <a:sym typeface="Arial Black"/>
            </a:endParaRPr>
          </a:p>
          <a:p>
            <a:pPr marL="0" lvl="0" indent="0" algn="l" rtl="0">
              <a:spcBef>
                <a:spcPts val="0"/>
              </a:spcBef>
              <a:spcAft>
                <a:spcPts val="0"/>
              </a:spcAft>
              <a:buNone/>
            </a:pPr>
            <a:r>
              <a:rPr lang="en" sz="2500">
                <a:solidFill>
                  <a:schemeClr val="lt1"/>
                </a:solidFill>
                <a:latin typeface="Arial Black"/>
                <a:ea typeface="Arial Black"/>
                <a:cs typeface="Arial Black"/>
                <a:sym typeface="Arial Black"/>
              </a:rPr>
              <a:t>24 - 1 - D - 6</a:t>
            </a:r>
            <a:endParaRPr sz="2500">
              <a:solidFill>
                <a:schemeClr val="lt1"/>
              </a:solidFill>
              <a:latin typeface="Arial Black"/>
              <a:ea typeface="Arial Black"/>
              <a:cs typeface="Arial Black"/>
              <a:sym typeface="Arial Black"/>
            </a:endParaRPr>
          </a:p>
        </p:txBody>
      </p:sp>
      <p:pic>
        <p:nvPicPr>
          <p:cNvPr id="144" name="Google Shape;144;p22"/>
          <p:cNvPicPr preferRelativeResize="0"/>
          <p:nvPr/>
        </p:nvPicPr>
        <p:blipFill>
          <a:blip r:embed="rId4">
            <a:alphaModFix/>
          </a:blip>
          <a:stretch>
            <a:fillRect/>
          </a:stretch>
        </p:blipFill>
        <p:spPr>
          <a:xfrm>
            <a:off x="4582825" y="3724350"/>
            <a:ext cx="4313625" cy="10231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
        <p:nvSpPr>
          <p:cNvPr id="145" name="Google Shape;145;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a:t>
            </a:fld>
            <a:endParaRPr sz="1500" b="1">
              <a:solidFill>
                <a:srgbClr val="000000"/>
              </a:solidFill>
              <a:latin typeface="Catamaran"/>
              <a:ea typeface="Catamaran"/>
              <a:cs typeface="Catamaran"/>
              <a:sym typeface="Catamar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8"/>
        <p:cNvGrpSpPr/>
        <p:nvPr/>
      </p:nvGrpSpPr>
      <p:grpSpPr>
        <a:xfrm>
          <a:off x="0" y="0"/>
          <a:ext cx="0" cy="0"/>
          <a:chOff x="0" y="0"/>
          <a:chExt cx="0" cy="0"/>
        </a:xfrm>
      </p:grpSpPr>
      <p:sp>
        <p:nvSpPr>
          <p:cNvPr id="269" name="Google Shape;269;p31"/>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72" name="Google Shape;272;p31"/>
          <p:cNvSpPr txBox="1"/>
          <p:nvPr/>
        </p:nvSpPr>
        <p:spPr>
          <a:xfrm>
            <a:off x="1597300" y="1454725"/>
            <a:ext cx="30000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Catamaran Light"/>
                <a:ea typeface="Catamaran Light"/>
                <a:cs typeface="Catamaran Light"/>
                <a:sym typeface="Catamaran Light"/>
              </a:rPr>
              <a:t>Vocal analysis for ADHD is a developing field that examines how a person with ADHD speaks in order to potentially identify signs of the disorder.</a:t>
            </a:r>
            <a:endParaRPr sz="1200">
              <a:latin typeface="Catamaran Light"/>
              <a:ea typeface="Catamaran Light"/>
              <a:cs typeface="Catamaran Light"/>
              <a:sym typeface="Catamaran Light"/>
            </a:endParaRPr>
          </a:p>
          <a:p>
            <a:pPr marL="0" lvl="0" indent="0" algn="l" rtl="0">
              <a:spcBef>
                <a:spcPts val="1000"/>
              </a:spcBef>
              <a:spcAft>
                <a:spcPts val="0"/>
              </a:spcAft>
              <a:buNone/>
            </a:pPr>
            <a:r>
              <a:rPr lang="en" sz="1200">
                <a:latin typeface="Catamaran Light"/>
                <a:ea typeface="Catamaran Light"/>
                <a:cs typeface="Catamaran Light"/>
                <a:sym typeface="Catamaran Light"/>
              </a:rPr>
              <a:t>What is analyzed: Researchers look at characteristics of a person's voice, such as pitch, loudness, and steadiness. The metrics we have chosen are: </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Jitter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Shimmer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Harmonics-to-noise ratio (HNR)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Fundamental Frequency (FQ)</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1000"/>
              </a:spcAft>
              <a:buSzPts val="1200"/>
              <a:buFont typeface="Catamaran Light"/>
              <a:buChar char="●"/>
            </a:pPr>
            <a:r>
              <a:rPr lang="en" sz="1200" b="1">
                <a:latin typeface="Catamaran"/>
                <a:ea typeface="Catamaran"/>
                <a:cs typeface="Catamaran"/>
                <a:sym typeface="Catamaran"/>
              </a:rPr>
              <a:t>Voice Quality Index (VQI)</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p:txBody>
      </p:sp>
      <p:sp>
        <p:nvSpPr>
          <p:cNvPr id="273" name="Google Shape;273;p31"/>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Vocal Analysis</a:t>
            </a:r>
            <a:endParaRPr>
              <a:solidFill>
                <a:schemeClr val="lt1"/>
              </a:solidFill>
            </a:endParaRPr>
          </a:p>
        </p:txBody>
      </p:sp>
      <p:pic>
        <p:nvPicPr>
          <p:cNvPr id="275" name="Google Shape;275;p31"/>
          <p:cNvPicPr preferRelativeResize="0"/>
          <p:nvPr/>
        </p:nvPicPr>
        <p:blipFill>
          <a:blip r:embed="rId3">
            <a:alphaModFix/>
          </a:blip>
          <a:stretch>
            <a:fillRect/>
          </a:stretch>
        </p:blipFill>
        <p:spPr>
          <a:xfrm>
            <a:off x="908325" y="485950"/>
            <a:ext cx="670750" cy="670750"/>
          </a:xfrm>
          <a:prstGeom prst="rect">
            <a:avLst/>
          </a:prstGeom>
          <a:noFill/>
          <a:ln>
            <a:noFill/>
          </a:ln>
        </p:spPr>
      </p:pic>
      <p:pic>
        <p:nvPicPr>
          <p:cNvPr id="276" name="Google Shape;276;p31"/>
          <p:cNvPicPr preferRelativeResize="0"/>
          <p:nvPr/>
        </p:nvPicPr>
        <p:blipFill>
          <a:blip r:embed="rId4">
            <a:alphaModFix/>
          </a:blip>
          <a:stretch>
            <a:fillRect/>
          </a:stretch>
        </p:blipFill>
        <p:spPr>
          <a:xfrm>
            <a:off x="4217887" y="485938"/>
            <a:ext cx="3154851" cy="895030"/>
          </a:xfrm>
          <a:prstGeom prst="rect">
            <a:avLst/>
          </a:prstGeom>
          <a:noFill/>
          <a:ln>
            <a:noFill/>
          </a:ln>
        </p:spPr>
      </p:pic>
      <p:pic>
        <p:nvPicPr>
          <p:cNvPr id="277" name="Google Shape;277;p31"/>
          <p:cNvPicPr preferRelativeResize="0"/>
          <p:nvPr/>
        </p:nvPicPr>
        <p:blipFill>
          <a:blip r:embed="rId5">
            <a:alphaModFix/>
          </a:blip>
          <a:stretch>
            <a:fillRect/>
          </a:stretch>
        </p:blipFill>
        <p:spPr>
          <a:xfrm>
            <a:off x="4785900" y="1713025"/>
            <a:ext cx="2526601" cy="2513751"/>
          </a:xfrm>
          <a:prstGeom prst="rect">
            <a:avLst/>
          </a:prstGeom>
          <a:noFill/>
          <a:ln>
            <a:noFill/>
          </a:ln>
        </p:spPr>
      </p:pic>
      <p:sp>
        <p:nvSpPr>
          <p:cNvPr id="278" name="Google Shape;27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10</a:t>
            </a:fld>
            <a:endParaRPr sz="1500" b="1">
              <a:solidFill>
                <a:srgbClr val="000000"/>
              </a:solidFill>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2"/>
        <p:cNvGrpSpPr/>
        <p:nvPr/>
      </p:nvGrpSpPr>
      <p:grpSpPr>
        <a:xfrm>
          <a:off x="0" y="0"/>
          <a:ext cx="0" cy="0"/>
          <a:chOff x="0" y="0"/>
          <a:chExt cx="0" cy="0"/>
        </a:xfrm>
      </p:grpSpPr>
      <p:sp>
        <p:nvSpPr>
          <p:cNvPr id="283" name="Google Shape;283;p32"/>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86" name="Google Shape;286;p32"/>
          <p:cNvSpPr txBox="1">
            <a:spLocks noGrp="1"/>
          </p:cNvSpPr>
          <p:nvPr>
            <p:ph type="subTitle" idx="1"/>
          </p:nvPr>
        </p:nvSpPr>
        <p:spPr>
          <a:xfrm>
            <a:off x="1542850" y="1328050"/>
            <a:ext cx="28710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incorporated a questionnaire based on the </a:t>
            </a:r>
            <a:r>
              <a:rPr lang="en" sz="1200" b="1">
                <a:latin typeface="Catamaran"/>
                <a:ea typeface="Catamaran"/>
                <a:cs typeface="Catamaran"/>
                <a:sym typeface="Catamaran"/>
              </a:rPr>
              <a:t>DSM-V ADHD criteria</a:t>
            </a:r>
            <a:r>
              <a:rPr lang="en" sz="1200"/>
              <a:t> to enhance our assessment process.</a:t>
            </a:r>
            <a:endParaRPr sz="1200"/>
          </a:p>
          <a:p>
            <a:pPr marL="0" lvl="0" indent="0" algn="l" rtl="0">
              <a:spcBef>
                <a:spcPts val="1000"/>
              </a:spcBef>
              <a:spcAft>
                <a:spcPts val="0"/>
              </a:spcAft>
              <a:buNone/>
            </a:pPr>
            <a:r>
              <a:rPr lang="en" sz="1200"/>
              <a:t>The questionnaire is filled out by an external observer or a legal guardian, providing an objective view of the child's behavior.</a:t>
            </a:r>
            <a:endParaRPr sz="1200"/>
          </a:p>
          <a:p>
            <a:pPr marL="0" lvl="0" indent="0" algn="l" rtl="0">
              <a:spcBef>
                <a:spcPts val="1000"/>
              </a:spcBef>
              <a:spcAft>
                <a:spcPts val="0"/>
              </a:spcAft>
              <a:buNone/>
            </a:pPr>
            <a:r>
              <a:rPr lang="en" sz="1200"/>
              <a:t>It evaluates three core areas:</a:t>
            </a:r>
            <a:endParaRPr sz="1200"/>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Inattention</a:t>
            </a:r>
            <a:endParaRPr sz="1200" b="1">
              <a:latin typeface="Catamaran"/>
              <a:ea typeface="Catamaran"/>
              <a:cs typeface="Catamaran"/>
              <a:sym typeface="Catamaran"/>
            </a:endParaRPr>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Hyperactivity</a:t>
            </a:r>
            <a:endParaRPr sz="1200" b="1">
              <a:latin typeface="Catamaran"/>
              <a:ea typeface="Catamaran"/>
              <a:cs typeface="Catamaran"/>
              <a:sym typeface="Catamaran"/>
            </a:endParaRPr>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Impulsiveness</a:t>
            </a:r>
            <a:endParaRPr sz="1200" b="1">
              <a:latin typeface="Catamaran"/>
              <a:ea typeface="Catamaran"/>
              <a:cs typeface="Catamaran"/>
              <a:sym typeface="Catamaran"/>
            </a:endParaRPr>
          </a:p>
          <a:p>
            <a:pPr marL="0" lvl="0" indent="0" algn="l" rtl="0">
              <a:spcBef>
                <a:spcPts val="1000"/>
              </a:spcBef>
              <a:spcAft>
                <a:spcPts val="0"/>
              </a:spcAft>
              <a:buNone/>
            </a:pPr>
            <a:r>
              <a:rPr lang="en" sz="1200"/>
              <a:t>The questions are designed to measure the frequency and severity of these behaviors and the answers are processed based on the criteria mentioned in DSM-V.</a:t>
            </a:r>
            <a:endParaRPr sz="1200"/>
          </a:p>
          <a:p>
            <a:pPr marL="0" lvl="0" indent="0" algn="l" rtl="0">
              <a:spcBef>
                <a:spcPts val="1000"/>
              </a:spcBef>
              <a:spcAft>
                <a:spcPts val="0"/>
              </a:spcAft>
              <a:buNone/>
            </a:pPr>
            <a:endParaRPr sz="1200"/>
          </a:p>
        </p:txBody>
      </p:sp>
      <p:sp>
        <p:nvSpPr>
          <p:cNvPr id="287" name="Google Shape;287;p32"/>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Questionnaire</a:t>
            </a:r>
            <a:endParaRPr>
              <a:solidFill>
                <a:schemeClr val="lt1"/>
              </a:solidFill>
            </a:endParaRPr>
          </a:p>
        </p:txBody>
      </p:sp>
      <p:pic>
        <p:nvPicPr>
          <p:cNvPr id="289" name="Google Shape;289;p32"/>
          <p:cNvPicPr preferRelativeResize="0"/>
          <p:nvPr/>
        </p:nvPicPr>
        <p:blipFill>
          <a:blip r:embed="rId3">
            <a:alphaModFix/>
          </a:blip>
          <a:stretch>
            <a:fillRect/>
          </a:stretch>
        </p:blipFill>
        <p:spPr>
          <a:xfrm>
            <a:off x="927325" y="448000"/>
            <a:ext cx="651750" cy="651750"/>
          </a:xfrm>
          <a:prstGeom prst="rect">
            <a:avLst/>
          </a:prstGeom>
          <a:noFill/>
          <a:ln>
            <a:noFill/>
          </a:ln>
        </p:spPr>
      </p:pic>
      <p:pic>
        <p:nvPicPr>
          <p:cNvPr id="290" name="Google Shape;290;p32"/>
          <p:cNvPicPr preferRelativeResize="0"/>
          <p:nvPr/>
        </p:nvPicPr>
        <p:blipFill>
          <a:blip r:embed="rId4">
            <a:alphaModFix/>
          </a:blip>
          <a:stretch>
            <a:fillRect/>
          </a:stretch>
        </p:blipFill>
        <p:spPr>
          <a:xfrm>
            <a:off x="3080150" y="327304"/>
            <a:ext cx="5375651" cy="2493325"/>
          </a:xfrm>
          <a:prstGeom prst="rect">
            <a:avLst/>
          </a:prstGeom>
          <a:noFill/>
          <a:ln>
            <a:noFill/>
          </a:ln>
        </p:spPr>
      </p:pic>
      <p:pic>
        <p:nvPicPr>
          <p:cNvPr id="291" name="Google Shape;291;p32"/>
          <p:cNvPicPr preferRelativeResize="0"/>
          <p:nvPr/>
        </p:nvPicPr>
        <p:blipFill>
          <a:blip r:embed="rId5">
            <a:alphaModFix/>
          </a:blip>
          <a:stretch>
            <a:fillRect/>
          </a:stretch>
        </p:blipFill>
        <p:spPr>
          <a:xfrm>
            <a:off x="4861701" y="2757550"/>
            <a:ext cx="2385950" cy="2385950"/>
          </a:xfrm>
          <a:prstGeom prst="rect">
            <a:avLst/>
          </a:prstGeom>
          <a:noFill/>
          <a:ln>
            <a:noFill/>
          </a:ln>
        </p:spPr>
      </p:pic>
      <p:sp>
        <p:nvSpPr>
          <p:cNvPr id="292" name="Google Shape;29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11</a:t>
            </a:fld>
            <a:endParaRPr sz="1500" b="1">
              <a:solidFill>
                <a:srgbClr val="000000"/>
              </a:solidFill>
              <a:latin typeface="Catamaran"/>
              <a:ea typeface="Catamaran"/>
              <a:cs typeface="Catamaran"/>
              <a:sym typeface="Catamar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6"/>
        <p:cNvGrpSpPr/>
        <p:nvPr/>
      </p:nvGrpSpPr>
      <p:grpSpPr>
        <a:xfrm>
          <a:off x="0" y="0"/>
          <a:ext cx="0" cy="0"/>
          <a:chOff x="0" y="0"/>
          <a:chExt cx="0" cy="0"/>
        </a:xfrm>
      </p:grpSpPr>
      <p:sp>
        <p:nvSpPr>
          <p:cNvPr id="297" name="Google Shape;297;p33"/>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33"/>
          <p:cNvPicPr preferRelativeResize="0"/>
          <p:nvPr/>
        </p:nvPicPr>
        <p:blipFill>
          <a:blip r:embed="rId3">
            <a:alphaModFix/>
          </a:blip>
          <a:stretch>
            <a:fillRect/>
          </a:stretch>
        </p:blipFill>
        <p:spPr>
          <a:xfrm>
            <a:off x="154975" y="1044125"/>
            <a:ext cx="7147074" cy="4012450"/>
          </a:xfrm>
          <a:prstGeom prst="rect">
            <a:avLst/>
          </a:prstGeom>
          <a:noFill/>
          <a:ln>
            <a:noFill/>
          </a:ln>
          <a:effectLst>
            <a:outerShdw blurRad="57150" dist="19050" dir="5400000" algn="bl" rotWithShape="0">
              <a:srgbClr val="000000">
                <a:alpha val="50000"/>
              </a:srgbClr>
            </a:outerShdw>
          </a:effectLst>
        </p:spPr>
      </p:pic>
      <p:sp>
        <p:nvSpPr>
          <p:cNvPr id="299" name="Google Shape;299;p33"/>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Overall Architecture</a:t>
            </a:r>
            <a:endParaRPr>
              <a:solidFill>
                <a:schemeClr val="lt1"/>
              </a:solidFill>
            </a:endParaRPr>
          </a:p>
        </p:txBody>
      </p:sp>
      <p:sp>
        <p:nvSpPr>
          <p:cNvPr id="301" name="Google Shape;301;p33"/>
          <p:cNvSpPr txBox="1">
            <a:spLocks noGrp="1"/>
          </p:cNvSpPr>
          <p:nvPr>
            <p:ph type="ctrTitle" idx="4294967295"/>
          </p:nvPr>
        </p:nvSpPr>
        <p:spPr>
          <a:xfrm rot="5400000">
            <a:off x="6931500" y="2519275"/>
            <a:ext cx="2913300" cy="693000"/>
          </a:xfrm>
          <a:prstGeom prst="rect">
            <a:avLst/>
          </a:prstGeom>
          <a:ln>
            <a:noFill/>
          </a:ln>
          <a:effectLst>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System Architecture</a:t>
            </a:r>
            <a:endParaRPr>
              <a:solidFill>
                <a:schemeClr val="lt1"/>
              </a:solidFill>
            </a:endParaRPr>
          </a:p>
        </p:txBody>
      </p:sp>
      <p:sp>
        <p:nvSpPr>
          <p:cNvPr id="302" name="Google Shape;30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12</a:t>
            </a:fld>
            <a:endParaRPr sz="1500" b="1">
              <a:solidFill>
                <a:srgbClr val="000000"/>
              </a:solidFill>
              <a:latin typeface="Catamaran"/>
              <a:ea typeface="Catamaran"/>
              <a:cs typeface="Catamaran"/>
              <a:sym typeface="Catamar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6"/>
        <p:cNvGrpSpPr/>
        <p:nvPr/>
      </p:nvGrpSpPr>
      <p:grpSpPr>
        <a:xfrm>
          <a:off x="0" y="0"/>
          <a:ext cx="0" cy="0"/>
          <a:chOff x="0" y="0"/>
          <a:chExt cx="0" cy="0"/>
        </a:xfrm>
      </p:grpSpPr>
      <p:sp>
        <p:nvSpPr>
          <p:cNvPr id="307" name="Google Shape;307;p34"/>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MVC Model</a:t>
            </a:r>
            <a:endParaRPr>
              <a:solidFill>
                <a:schemeClr val="lt1"/>
              </a:solidFill>
            </a:endParaRPr>
          </a:p>
        </p:txBody>
      </p:sp>
      <p:sp>
        <p:nvSpPr>
          <p:cNvPr id="310" name="Google Shape;310;p34"/>
          <p:cNvSpPr txBox="1">
            <a:spLocks noGrp="1"/>
          </p:cNvSpPr>
          <p:nvPr>
            <p:ph type="ctrTitle" idx="4294967295"/>
          </p:nvPr>
        </p:nvSpPr>
        <p:spPr>
          <a:xfrm rot="5400000">
            <a:off x="6931500" y="2519275"/>
            <a:ext cx="2913300" cy="693000"/>
          </a:xfrm>
          <a:prstGeom prst="rect">
            <a:avLst/>
          </a:prstGeom>
          <a:ln>
            <a:noFill/>
          </a:ln>
          <a:effectLst>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System Architecture</a:t>
            </a:r>
            <a:endParaRPr>
              <a:solidFill>
                <a:schemeClr val="lt1"/>
              </a:solidFill>
            </a:endParaRPr>
          </a:p>
        </p:txBody>
      </p:sp>
      <p:pic>
        <p:nvPicPr>
          <p:cNvPr id="311" name="Google Shape;311;p34"/>
          <p:cNvPicPr preferRelativeResize="0"/>
          <p:nvPr/>
        </p:nvPicPr>
        <p:blipFill>
          <a:blip r:embed="rId3">
            <a:alphaModFix/>
          </a:blip>
          <a:stretch>
            <a:fillRect/>
          </a:stretch>
        </p:blipFill>
        <p:spPr>
          <a:xfrm>
            <a:off x="137925" y="1033700"/>
            <a:ext cx="7091425" cy="2424247"/>
          </a:xfrm>
          <a:prstGeom prst="rect">
            <a:avLst/>
          </a:prstGeom>
          <a:noFill/>
          <a:ln>
            <a:noFill/>
          </a:ln>
        </p:spPr>
      </p:pic>
      <p:sp>
        <p:nvSpPr>
          <p:cNvPr id="312" name="Google Shape;312;p34"/>
          <p:cNvSpPr txBox="1"/>
          <p:nvPr/>
        </p:nvSpPr>
        <p:spPr>
          <a:xfrm>
            <a:off x="4941325" y="3508900"/>
            <a:ext cx="2454900" cy="12108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Represents the core data and logic of the application.</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Includes the DL prediction model.</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responsible for saving data to database.</a:t>
            </a:r>
            <a:endParaRPr sz="1000">
              <a:solidFill>
                <a:srgbClr val="36393B"/>
              </a:solidFill>
              <a:latin typeface="Catamaran"/>
              <a:ea typeface="Catamaran"/>
              <a:cs typeface="Catamaran"/>
              <a:sym typeface="Catamaran"/>
            </a:endParaRPr>
          </a:p>
        </p:txBody>
      </p:sp>
      <p:sp>
        <p:nvSpPr>
          <p:cNvPr id="313" name="Google Shape;313;p34"/>
          <p:cNvSpPr txBox="1"/>
          <p:nvPr/>
        </p:nvSpPr>
        <p:spPr>
          <a:xfrm>
            <a:off x="2660650" y="3508900"/>
            <a:ext cx="2347200" cy="13647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Handles user interaction and requests.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Manages the tests and questionnaires.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the middle-man between view and model.</a:t>
            </a:r>
            <a:endParaRPr sz="1000">
              <a:solidFill>
                <a:srgbClr val="36393B"/>
              </a:solidFill>
              <a:latin typeface="Catamaran"/>
              <a:ea typeface="Catamaran"/>
              <a:cs typeface="Catamaran"/>
              <a:sym typeface="Catamaran"/>
            </a:endParaRPr>
          </a:p>
        </p:txBody>
      </p:sp>
      <p:sp>
        <p:nvSpPr>
          <p:cNvPr id="314" name="Google Shape;314;p34"/>
          <p:cNvSpPr txBox="1"/>
          <p:nvPr/>
        </p:nvSpPr>
        <p:spPr>
          <a:xfrm>
            <a:off x="137925" y="3545125"/>
            <a:ext cx="2385300" cy="13647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GB" sz="1000" dirty="0">
                <a:solidFill>
                  <a:srgbClr val="36393B"/>
                </a:solidFill>
                <a:latin typeface="Catamaran"/>
                <a:ea typeface="Catamaran"/>
                <a:cs typeface="Catamaran"/>
                <a:sym typeface="Catamaran"/>
              </a:rPr>
              <a:t>Presents the visual interactable elements to the user.</a:t>
            </a:r>
          </a:p>
          <a:p>
            <a:pPr marL="457200" lvl="0" indent="-292100" algn="l" rtl="0">
              <a:lnSpc>
                <a:spcPct val="100000"/>
              </a:lnSpc>
              <a:spcBef>
                <a:spcPts val="1000"/>
              </a:spcBef>
              <a:spcAft>
                <a:spcPts val="0"/>
              </a:spcAft>
              <a:buClr>
                <a:srgbClr val="36393B"/>
              </a:buClr>
              <a:buSzPts val="1000"/>
              <a:buFont typeface="Catamaran"/>
              <a:buChar char="❖"/>
            </a:pPr>
            <a:r>
              <a:rPr lang="en-GB" sz="1000" dirty="0">
                <a:solidFill>
                  <a:srgbClr val="36393B"/>
                </a:solidFill>
                <a:latin typeface="Catamaran"/>
                <a:ea typeface="Catamaran"/>
                <a:cs typeface="Catamaran"/>
                <a:sym typeface="Catamaran"/>
              </a:rPr>
              <a:t>Sends input to controller</a:t>
            </a:r>
          </a:p>
          <a:p>
            <a:pPr marL="457200" lvl="0" indent="-292100" algn="l" rtl="0">
              <a:lnSpc>
                <a:spcPct val="100000"/>
              </a:lnSpc>
              <a:spcBef>
                <a:spcPts val="1000"/>
              </a:spcBef>
              <a:spcAft>
                <a:spcPts val="0"/>
              </a:spcAft>
              <a:buClr>
                <a:srgbClr val="36393B"/>
              </a:buClr>
              <a:buSzPts val="1000"/>
              <a:buFont typeface="Catamaran"/>
              <a:buChar char="❖"/>
            </a:pPr>
            <a:r>
              <a:rPr lang="en-GB" sz="1000">
                <a:solidFill>
                  <a:srgbClr val="36393B"/>
                </a:solidFill>
                <a:latin typeface="Catamaran"/>
                <a:ea typeface="Catamaran"/>
                <a:cs typeface="Catamaran"/>
                <a:sym typeface="Catamaran"/>
              </a:rPr>
              <a:t>Translates data from the controller to a visual format</a:t>
            </a:r>
            <a:endParaRPr lang="en-GB" sz="1000" dirty="0">
              <a:solidFill>
                <a:srgbClr val="36393B"/>
              </a:solidFill>
              <a:latin typeface="Catamaran"/>
              <a:ea typeface="Catamaran"/>
              <a:cs typeface="Catamaran"/>
              <a:sym typeface="Catamaran"/>
            </a:endParaRPr>
          </a:p>
        </p:txBody>
      </p:sp>
      <p:sp>
        <p:nvSpPr>
          <p:cNvPr id="315" name="Google Shape;315;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13</a:t>
            </a:fld>
            <a:endParaRPr sz="1500" b="1">
              <a:solidFill>
                <a:srgbClr val="000000"/>
              </a:solidFill>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9"/>
        <p:cNvGrpSpPr/>
        <p:nvPr/>
      </p:nvGrpSpPr>
      <p:grpSpPr>
        <a:xfrm>
          <a:off x="0" y="0"/>
          <a:ext cx="0" cy="0"/>
          <a:chOff x="0" y="0"/>
          <a:chExt cx="0" cy="0"/>
        </a:xfrm>
      </p:grpSpPr>
      <p:sp>
        <p:nvSpPr>
          <p:cNvPr id="320" name="Google Shape;320;p35"/>
          <p:cNvSpPr txBox="1">
            <a:spLocks noGrp="1"/>
          </p:cNvSpPr>
          <p:nvPr>
            <p:ph type="ctrTitle" idx="6"/>
          </p:nvPr>
        </p:nvSpPr>
        <p:spPr>
          <a:xfrm rot="5400000">
            <a:off x="7017975" y="230432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NIGGOLOGIIESUsed</a:t>
            </a:r>
            <a:endParaRPr/>
          </a:p>
        </p:txBody>
      </p:sp>
      <p:sp>
        <p:nvSpPr>
          <p:cNvPr id="321" name="Google Shape;321;p35"/>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Used to develop and train our DL Model.</a:t>
            </a:r>
            <a:endParaRPr sz="1200"/>
          </a:p>
        </p:txBody>
      </p:sp>
      <p:sp>
        <p:nvSpPr>
          <p:cNvPr id="322" name="Google Shape;322;p35"/>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Connecting the backend to the database.</a:t>
            </a:r>
            <a:endParaRPr sz="1200"/>
          </a:p>
        </p:txBody>
      </p:sp>
      <p:sp>
        <p:nvSpPr>
          <p:cNvPr id="323" name="Google Shape;323;p35"/>
          <p:cNvSpPr txBox="1">
            <a:spLocks noGrp="1"/>
          </p:cNvSpPr>
          <p:nvPr>
            <p:ph type="subTitle" idx="5"/>
          </p:nvPr>
        </p:nvSpPr>
        <p:spPr>
          <a:xfrm>
            <a:off x="5160064" y="1854550"/>
            <a:ext cx="16482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Analyzing the eye tracking test.</a:t>
            </a:r>
            <a:endParaRPr sz="1200"/>
          </a:p>
        </p:txBody>
      </p:sp>
      <p:sp>
        <p:nvSpPr>
          <p:cNvPr id="324" name="Google Shape;324;p35"/>
          <p:cNvSpPr txBox="1">
            <a:spLocks noGrp="1"/>
          </p:cNvSpPr>
          <p:nvPr>
            <p:ph type="ctrTitle" idx="2"/>
          </p:nvPr>
        </p:nvSpPr>
        <p:spPr>
          <a:xfrm>
            <a:off x="2650710" y="13944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PyMongo</a:t>
            </a:r>
            <a:endParaRPr/>
          </a:p>
        </p:txBody>
      </p:sp>
      <p:sp>
        <p:nvSpPr>
          <p:cNvPr id="325" name="Google Shape;325;p35"/>
          <p:cNvSpPr txBox="1">
            <a:spLocks noGrp="1"/>
          </p:cNvSpPr>
          <p:nvPr>
            <p:ph type="ctrTitle" idx="4"/>
          </p:nvPr>
        </p:nvSpPr>
        <p:spPr>
          <a:xfrm>
            <a:off x="4638106" y="13944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OpenCV</a:t>
            </a:r>
            <a:endParaRPr/>
          </a:p>
        </p:txBody>
      </p:sp>
      <p:sp>
        <p:nvSpPr>
          <p:cNvPr id="326" name="Google Shape;326;p35"/>
          <p:cNvSpPr txBox="1">
            <a:spLocks noGrp="1"/>
          </p:cNvSpPr>
          <p:nvPr>
            <p:ph type="ctrTitle"/>
          </p:nvPr>
        </p:nvSpPr>
        <p:spPr>
          <a:xfrm>
            <a:off x="656422" y="13944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Tensorflow</a:t>
            </a:r>
            <a:endParaRPr/>
          </a:p>
        </p:txBody>
      </p:sp>
      <p:sp>
        <p:nvSpPr>
          <p:cNvPr id="327" name="Google Shape;327;p35"/>
          <p:cNvSpPr/>
          <p:nvPr/>
        </p:nvSpPr>
        <p:spPr>
          <a:xfrm>
            <a:off x="758600" y="9210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Used for writing the sound files into a suitable file format for manipulation by Librosa and ParselMouth</a:t>
            </a:r>
            <a:endParaRPr sz="1200"/>
          </a:p>
        </p:txBody>
      </p:sp>
      <p:sp>
        <p:nvSpPr>
          <p:cNvPr id="329" name="Google Shape;329;p35"/>
          <p:cNvSpPr txBox="1">
            <a:spLocks noGrp="1"/>
          </p:cNvSpPr>
          <p:nvPr>
            <p:ph type="ctrTitle" idx="7"/>
          </p:nvPr>
        </p:nvSpPr>
        <p:spPr>
          <a:xfrm>
            <a:off x="656422" y="33678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Librosa</a:t>
            </a:r>
            <a:endParaRPr/>
          </a:p>
        </p:txBody>
      </p:sp>
      <p:sp>
        <p:nvSpPr>
          <p:cNvPr id="330" name="Google Shape;330;p35"/>
          <p:cNvSpPr txBox="1">
            <a:spLocks noGrp="1"/>
          </p:cNvSpPr>
          <p:nvPr>
            <p:ph type="subTitle" idx="8"/>
          </p:nvPr>
        </p:nvSpPr>
        <p:spPr>
          <a:xfrm>
            <a:off x="555275" y="3860125"/>
            <a:ext cx="15639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Mainly utilized for Preprocessing audio files.</a:t>
            </a:r>
            <a:endParaRPr sz="1200"/>
          </a:p>
        </p:txBody>
      </p:sp>
      <p:sp>
        <p:nvSpPr>
          <p:cNvPr id="331" name="Google Shape;331;p35"/>
          <p:cNvSpPr txBox="1">
            <a:spLocks noGrp="1"/>
          </p:cNvSpPr>
          <p:nvPr>
            <p:ph type="ctrTitle" idx="9"/>
          </p:nvPr>
        </p:nvSpPr>
        <p:spPr>
          <a:xfrm>
            <a:off x="2650710"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SoundFile</a:t>
            </a:r>
            <a:endParaRPr/>
          </a:p>
        </p:txBody>
      </p:sp>
      <p:sp>
        <p:nvSpPr>
          <p:cNvPr id="332" name="Google Shape;332;p35"/>
          <p:cNvSpPr txBox="1">
            <a:spLocks noGrp="1"/>
          </p:cNvSpPr>
          <p:nvPr>
            <p:ph type="ctrTitle" idx="14"/>
          </p:nvPr>
        </p:nvSpPr>
        <p:spPr>
          <a:xfrm>
            <a:off x="4947069"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ParselMouth</a:t>
            </a:r>
            <a:endParaRPr/>
          </a:p>
        </p:txBody>
      </p:sp>
      <p:sp>
        <p:nvSpPr>
          <p:cNvPr id="333" name="Google Shape;333;p35"/>
          <p:cNvSpPr txBox="1">
            <a:spLocks noGrp="1"/>
          </p:cNvSpPr>
          <p:nvPr>
            <p:ph type="subTitle" idx="15"/>
          </p:nvPr>
        </p:nvSpPr>
        <p:spPr>
          <a:xfrm>
            <a:off x="5063614" y="3860125"/>
            <a:ext cx="16482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Extract detailed phonetic features and metrics, which will be fed into the DL model.</a:t>
            </a:r>
            <a:endParaRPr sz="1200"/>
          </a:p>
        </p:txBody>
      </p:sp>
      <p:pic>
        <p:nvPicPr>
          <p:cNvPr id="334" name="Google Shape;334;p35"/>
          <p:cNvPicPr preferRelativeResize="0"/>
          <p:nvPr/>
        </p:nvPicPr>
        <p:blipFill>
          <a:blip r:embed="rId3">
            <a:alphaModFix/>
          </a:blip>
          <a:stretch>
            <a:fillRect/>
          </a:stretch>
        </p:blipFill>
        <p:spPr>
          <a:xfrm>
            <a:off x="844307" y="994675"/>
            <a:ext cx="316090" cy="311650"/>
          </a:xfrm>
          <a:prstGeom prst="rect">
            <a:avLst/>
          </a:prstGeom>
          <a:noFill/>
          <a:ln>
            <a:noFill/>
          </a:ln>
        </p:spPr>
      </p:pic>
      <p:sp>
        <p:nvSpPr>
          <p:cNvPr id="335" name="Google Shape;33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txBox="1">
            <a:spLocks noGrp="1"/>
          </p:cNvSpPr>
          <p:nvPr>
            <p:ph type="ctrTitle" idx="6"/>
          </p:nvPr>
        </p:nvSpPr>
        <p:spPr>
          <a:xfrm rot="5400000">
            <a:off x="6855300" y="2214475"/>
            <a:ext cx="2913300" cy="693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Technologies Used</a:t>
            </a:r>
            <a:endParaRPr>
              <a:solidFill>
                <a:schemeClr val="lt1"/>
              </a:solidFill>
            </a:endParaRPr>
          </a:p>
        </p:txBody>
      </p:sp>
      <p:sp>
        <p:nvSpPr>
          <p:cNvPr id="337" name="Google Shape;337;p35"/>
          <p:cNvSpPr/>
          <p:nvPr/>
        </p:nvSpPr>
        <p:spPr>
          <a:xfrm>
            <a:off x="3322500" y="9210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7586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33225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59436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 name="Google Shape;341;p35"/>
          <p:cNvPicPr preferRelativeResize="0"/>
          <p:nvPr/>
        </p:nvPicPr>
        <p:blipFill rotWithShape="1">
          <a:blip r:embed="rId4">
            <a:alphaModFix/>
          </a:blip>
          <a:srcRect l="5069" r="13171"/>
          <a:stretch/>
        </p:blipFill>
        <p:spPr>
          <a:xfrm>
            <a:off x="3355575" y="939750"/>
            <a:ext cx="416148" cy="421499"/>
          </a:xfrm>
          <a:prstGeom prst="rect">
            <a:avLst/>
          </a:prstGeom>
          <a:noFill/>
          <a:ln>
            <a:noFill/>
          </a:ln>
        </p:spPr>
      </p:pic>
      <p:pic>
        <p:nvPicPr>
          <p:cNvPr id="342" name="Google Shape;342;p35"/>
          <p:cNvPicPr preferRelativeResize="0"/>
          <p:nvPr/>
        </p:nvPicPr>
        <p:blipFill>
          <a:blip r:embed="rId5">
            <a:alphaModFix/>
          </a:blip>
          <a:stretch>
            <a:fillRect/>
          </a:stretch>
        </p:blipFill>
        <p:spPr>
          <a:xfrm>
            <a:off x="804325" y="3099812"/>
            <a:ext cx="396045" cy="368575"/>
          </a:xfrm>
          <a:prstGeom prst="rect">
            <a:avLst/>
          </a:prstGeom>
          <a:noFill/>
          <a:ln>
            <a:noFill/>
          </a:ln>
        </p:spPr>
      </p:pic>
      <p:pic>
        <p:nvPicPr>
          <p:cNvPr id="343" name="Google Shape;343;p35"/>
          <p:cNvPicPr preferRelativeResize="0"/>
          <p:nvPr/>
        </p:nvPicPr>
        <p:blipFill>
          <a:blip r:embed="rId6">
            <a:alphaModFix/>
          </a:blip>
          <a:stretch>
            <a:fillRect/>
          </a:stretch>
        </p:blipFill>
        <p:spPr>
          <a:xfrm>
            <a:off x="3364836" y="3076025"/>
            <a:ext cx="416150" cy="416150"/>
          </a:xfrm>
          <a:prstGeom prst="rect">
            <a:avLst/>
          </a:prstGeom>
          <a:noFill/>
          <a:ln>
            <a:noFill/>
          </a:ln>
        </p:spPr>
      </p:pic>
      <p:pic>
        <p:nvPicPr>
          <p:cNvPr id="344" name="Google Shape;344;p35"/>
          <p:cNvPicPr preferRelativeResize="0"/>
          <p:nvPr/>
        </p:nvPicPr>
        <p:blipFill>
          <a:blip r:embed="rId6">
            <a:alphaModFix/>
          </a:blip>
          <a:stretch>
            <a:fillRect/>
          </a:stretch>
        </p:blipFill>
        <p:spPr>
          <a:xfrm>
            <a:off x="5978811" y="3076025"/>
            <a:ext cx="416150" cy="416150"/>
          </a:xfrm>
          <a:prstGeom prst="rect">
            <a:avLst/>
          </a:prstGeom>
          <a:noFill/>
          <a:ln>
            <a:noFill/>
          </a:ln>
        </p:spPr>
      </p:pic>
      <p:sp>
        <p:nvSpPr>
          <p:cNvPr id="345" name="Google Shape;345;p35"/>
          <p:cNvSpPr/>
          <p:nvPr/>
        </p:nvSpPr>
        <p:spPr>
          <a:xfrm>
            <a:off x="5943125" y="994675"/>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6" name="Google Shape;346;p35"/>
          <p:cNvPicPr preferRelativeResize="0"/>
          <p:nvPr/>
        </p:nvPicPr>
        <p:blipFill rotWithShape="1">
          <a:blip r:embed="rId7">
            <a:alphaModFix/>
          </a:blip>
          <a:srcRect b="21728"/>
          <a:stretch/>
        </p:blipFill>
        <p:spPr>
          <a:xfrm>
            <a:off x="5992375" y="1055769"/>
            <a:ext cx="396050" cy="336807"/>
          </a:xfrm>
          <a:prstGeom prst="rect">
            <a:avLst/>
          </a:prstGeom>
          <a:noFill/>
          <a:ln>
            <a:noFill/>
          </a:ln>
        </p:spPr>
      </p:pic>
      <p:sp>
        <p:nvSpPr>
          <p:cNvPr id="347" name="Google Shape;34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b="1">
                <a:solidFill>
                  <a:srgbClr val="000000"/>
                </a:solidFill>
                <a:latin typeface="Catamaran"/>
                <a:ea typeface="Catamaran"/>
                <a:cs typeface="Catamaran"/>
                <a:sym typeface="Catamaran"/>
              </a:rPr>
              <a:t>14</a:t>
            </a:fld>
            <a:endParaRPr b="1">
              <a:solidFill>
                <a:srgbClr val="000000"/>
              </a:solidFill>
              <a:latin typeface="Catamaran"/>
              <a:ea typeface="Catamaran"/>
              <a:cs typeface="Catamaran"/>
              <a:sym typeface="Catamar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pic>
        <p:nvPicPr>
          <p:cNvPr id="352" name="Google Shape;352;p36"/>
          <p:cNvPicPr preferRelativeResize="0"/>
          <p:nvPr/>
        </p:nvPicPr>
        <p:blipFill>
          <a:blip r:embed="rId4">
            <a:alphaModFix/>
          </a:blip>
          <a:stretch>
            <a:fillRect/>
          </a:stretch>
        </p:blipFill>
        <p:spPr>
          <a:xfrm>
            <a:off x="0" y="0"/>
            <a:ext cx="9143998" cy="5143501"/>
          </a:xfrm>
          <a:prstGeom prst="rect">
            <a:avLst/>
          </a:prstGeom>
          <a:noFill/>
          <a:ln>
            <a:noFill/>
          </a:ln>
        </p:spPr>
      </p:pic>
      <p:sp>
        <p:nvSpPr>
          <p:cNvPr id="353" name="Google Shape;353;p36"/>
          <p:cNvSpPr/>
          <p:nvPr/>
        </p:nvSpPr>
        <p:spPr>
          <a:xfrm rot="-5400000">
            <a:off x="3724821" y="-82750"/>
            <a:ext cx="1553100" cy="79851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rPr>
              <a:t>“No future proof system is complete without a sprinkle of Artificial Intelligence”</a:t>
            </a:r>
            <a:endParaRPr>
              <a:solidFill>
                <a:schemeClr val="lt1"/>
              </a:solidFill>
            </a:endParaRPr>
          </a:p>
        </p:txBody>
      </p:sp>
      <p:sp>
        <p:nvSpPr>
          <p:cNvPr id="355" name="Google Shape;355;p36"/>
          <p:cNvSpPr txBox="1">
            <a:spLocks noGrp="1"/>
          </p:cNvSpPr>
          <p:nvPr>
            <p:ph type="subTitle" idx="2"/>
          </p:nvPr>
        </p:nvSpPr>
        <p:spPr>
          <a:xfrm>
            <a:off x="915175" y="4004575"/>
            <a:ext cx="2935200" cy="346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
                <a:solidFill>
                  <a:schemeClr val="lt1"/>
                </a:solidFill>
                <a:latin typeface="Catamaran"/>
                <a:ea typeface="Catamaran"/>
                <a:cs typeface="Catamaran"/>
                <a:sym typeface="Catamaran"/>
              </a:rPr>
              <a:t>Greek Philosopher ChatGPT-4o</a:t>
            </a:r>
            <a:endParaRPr>
              <a:solidFill>
                <a:schemeClr val="lt1"/>
              </a:solidFill>
              <a:latin typeface="Catamaran"/>
              <a:ea typeface="Catamaran"/>
              <a:cs typeface="Catamaran"/>
              <a:sym typeface="Catamaran"/>
            </a:endParaRPr>
          </a:p>
        </p:txBody>
      </p:sp>
      <p:sp>
        <p:nvSpPr>
          <p:cNvPr id="356" name="Google Shape;35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chemeClr val="lt1"/>
                </a:solidFill>
                <a:latin typeface="Catamaran"/>
                <a:ea typeface="Catamaran"/>
                <a:cs typeface="Catamaran"/>
                <a:sym typeface="Catamaran"/>
              </a:rPr>
              <a:t>15</a:t>
            </a:fld>
            <a:endParaRPr sz="1500" b="1">
              <a:solidFill>
                <a:schemeClr val="lt1"/>
              </a:solidFill>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
        <p:cNvGrpSpPr/>
        <p:nvPr/>
      </p:nvGrpSpPr>
      <p:grpSpPr>
        <a:xfrm>
          <a:off x="0" y="0"/>
          <a:ext cx="0" cy="0"/>
          <a:chOff x="0" y="0"/>
          <a:chExt cx="0" cy="0"/>
        </a:xfrm>
      </p:grpSpPr>
      <p:pic>
        <p:nvPicPr>
          <p:cNvPr id="361" name="Google Shape;361;p37"/>
          <p:cNvPicPr preferRelativeResize="0"/>
          <p:nvPr/>
        </p:nvPicPr>
        <p:blipFill>
          <a:blip r:embed="rId4">
            <a:alphaModFix/>
          </a:blip>
          <a:stretch>
            <a:fillRect/>
          </a:stretch>
        </p:blipFill>
        <p:spPr>
          <a:xfrm>
            <a:off x="-150" y="0"/>
            <a:ext cx="9143998" cy="5143501"/>
          </a:xfrm>
          <a:prstGeom prst="rect">
            <a:avLst/>
          </a:prstGeom>
          <a:noFill/>
          <a:ln>
            <a:noFill/>
          </a:ln>
        </p:spPr>
      </p:pic>
      <p:sp>
        <p:nvSpPr>
          <p:cNvPr id="362" name="Google Shape;362;p37"/>
          <p:cNvSpPr/>
          <p:nvPr/>
        </p:nvSpPr>
        <p:spPr>
          <a:xfrm rot="-5400000" flipH="1">
            <a:off x="3281250" y="-725975"/>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txBox="1">
            <a:spLocks noGrp="1"/>
          </p:cNvSpPr>
          <p:nvPr>
            <p:ph type="title"/>
          </p:nvPr>
        </p:nvSpPr>
        <p:spPr>
          <a:xfrm>
            <a:off x="3200400" y="1505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Deep Learning Model</a:t>
            </a:r>
            <a:endParaRPr>
              <a:solidFill>
                <a:schemeClr val="lt1"/>
              </a:solidFill>
            </a:endParaRPr>
          </a:p>
        </p:txBody>
      </p:sp>
      <p:sp>
        <p:nvSpPr>
          <p:cNvPr id="364" name="Google Shape;364;p37"/>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chemeClr val="lt1"/>
                </a:solidFill>
                <a:latin typeface="Catamaran"/>
                <a:ea typeface="Catamaran"/>
                <a:cs typeface="Catamaran"/>
                <a:sym typeface="Catamaran"/>
              </a:rPr>
              <a:t>16</a:t>
            </a:fld>
            <a:endParaRPr sz="1500" b="1">
              <a:solidFill>
                <a:schemeClr val="lt1"/>
              </a:solidFill>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0"/>
        <p:cNvGrpSpPr/>
        <p:nvPr/>
      </p:nvGrpSpPr>
      <p:grpSpPr>
        <a:xfrm>
          <a:off x="0" y="0"/>
          <a:ext cx="0" cy="0"/>
          <a:chOff x="0" y="0"/>
          <a:chExt cx="0" cy="0"/>
        </a:xfrm>
      </p:grpSpPr>
      <p:sp>
        <p:nvSpPr>
          <p:cNvPr id="371" name="Google Shape;371;p38"/>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Deep Learning</a:t>
            </a:r>
            <a:endParaRPr>
              <a:solidFill>
                <a:schemeClr val="lt1"/>
              </a:solidFill>
            </a:endParaRPr>
          </a:p>
        </p:txBody>
      </p:sp>
      <p:sp>
        <p:nvSpPr>
          <p:cNvPr id="375" name="Google Shape;375;p38"/>
          <p:cNvSpPr txBox="1">
            <a:spLocks noGrp="1"/>
          </p:cNvSpPr>
          <p:nvPr>
            <p:ph type="subTitle" idx="1"/>
          </p:nvPr>
        </p:nvSpPr>
        <p:spPr>
          <a:xfrm>
            <a:off x="1542850" y="1745550"/>
            <a:ext cx="35502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employed a </a:t>
            </a:r>
            <a:r>
              <a:rPr lang="en" sz="1200" b="1">
                <a:latin typeface="Catamaran"/>
                <a:ea typeface="Catamaran"/>
                <a:cs typeface="Catamaran"/>
                <a:sym typeface="Catamaran"/>
              </a:rPr>
              <a:t>Convolutional Deep Learning</a:t>
            </a:r>
            <a:r>
              <a:rPr lang="en" sz="1200"/>
              <a:t> model that sits in the back-end, this model is responsible for providing the subtype percentages.</a:t>
            </a:r>
            <a:endParaRPr sz="1200"/>
          </a:p>
          <a:p>
            <a:pPr marL="0" lvl="0" indent="0" algn="l" rtl="0">
              <a:spcBef>
                <a:spcPts val="1000"/>
              </a:spcBef>
              <a:spcAft>
                <a:spcPts val="0"/>
              </a:spcAft>
              <a:buNone/>
            </a:pPr>
            <a:r>
              <a:rPr lang="en" sz="1200"/>
              <a:t>This model was trained on </a:t>
            </a:r>
            <a:r>
              <a:rPr lang="en" sz="1200" b="1">
                <a:latin typeface="Catamaran"/>
                <a:ea typeface="Catamaran"/>
                <a:cs typeface="Catamaran"/>
                <a:sym typeface="Catamaran"/>
              </a:rPr>
              <a:t>behavioural data</a:t>
            </a:r>
            <a:r>
              <a:rPr lang="en" sz="1200"/>
              <a:t> that we acquired using a beta version of the NODUS system.</a:t>
            </a:r>
            <a:endParaRPr sz="1200"/>
          </a:p>
          <a:p>
            <a:pPr marL="0" lvl="0" indent="0" algn="l" rtl="0">
              <a:spcBef>
                <a:spcPts val="1000"/>
              </a:spcBef>
              <a:spcAft>
                <a:spcPts val="0"/>
              </a:spcAft>
              <a:buNone/>
            </a:pPr>
            <a:r>
              <a:rPr lang="en" sz="1200"/>
              <a:t>All </a:t>
            </a:r>
            <a:r>
              <a:rPr lang="en" sz="1200" b="1">
                <a:latin typeface="Catamaran"/>
                <a:ea typeface="Catamaran"/>
                <a:cs typeface="Catamaran"/>
                <a:sym typeface="Catamaran"/>
              </a:rPr>
              <a:t>test results are pre-processed</a:t>
            </a:r>
            <a:r>
              <a:rPr lang="en" sz="1200"/>
              <a:t> in the back-end and fed into this model, the results returned are simply the model’s predictions.</a:t>
            </a:r>
            <a:endParaRPr sz="1200"/>
          </a:p>
          <a:p>
            <a:pPr marL="0" lvl="0" indent="0" algn="l" rtl="0">
              <a:spcBef>
                <a:spcPts val="1000"/>
              </a:spcBef>
              <a:spcAft>
                <a:spcPts val="0"/>
              </a:spcAft>
              <a:buNone/>
            </a:pPr>
            <a:r>
              <a:rPr lang="en" sz="1200"/>
              <a:t>With the use of AI we allow our system to tackle new cases by </a:t>
            </a:r>
            <a:r>
              <a:rPr lang="en" sz="1200" b="1">
                <a:latin typeface="Catamaran"/>
                <a:ea typeface="Catamaran"/>
                <a:cs typeface="Catamaran"/>
                <a:sym typeface="Catamaran"/>
              </a:rPr>
              <a:t>comparing</a:t>
            </a:r>
            <a:r>
              <a:rPr lang="en" sz="1200"/>
              <a:t> them with old cases it already came across.</a:t>
            </a:r>
            <a:endParaRPr sz="1200"/>
          </a:p>
          <a:p>
            <a:pPr marL="0" lvl="0" indent="0" algn="l" rtl="0">
              <a:spcBef>
                <a:spcPts val="1000"/>
              </a:spcBef>
              <a:spcAft>
                <a:spcPts val="1000"/>
              </a:spcAft>
              <a:buNone/>
            </a:pPr>
            <a:endParaRPr sz="1200"/>
          </a:p>
        </p:txBody>
      </p:sp>
      <p:sp>
        <p:nvSpPr>
          <p:cNvPr id="376" name="Google Shape;376;p38"/>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DL Model</a:t>
            </a:r>
            <a:endParaRPr>
              <a:solidFill>
                <a:schemeClr val="lt1"/>
              </a:solidFill>
            </a:endParaRPr>
          </a:p>
        </p:txBody>
      </p:sp>
      <p:pic>
        <p:nvPicPr>
          <p:cNvPr id="377" name="Google Shape;377;p38"/>
          <p:cNvPicPr preferRelativeResize="0"/>
          <p:nvPr/>
        </p:nvPicPr>
        <p:blipFill>
          <a:blip r:embed="rId3">
            <a:alphaModFix/>
          </a:blip>
          <a:stretch>
            <a:fillRect/>
          </a:stretch>
        </p:blipFill>
        <p:spPr>
          <a:xfrm>
            <a:off x="846375" y="425627"/>
            <a:ext cx="696475" cy="696501"/>
          </a:xfrm>
          <a:prstGeom prst="rect">
            <a:avLst/>
          </a:prstGeom>
          <a:noFill/>
          <a:ln>
            <a:noFill/>
          </a:ln>
        </p:spPr>
      </p:pic>
      <p:pic>
        <p:nvPicPr>
          <p:cNvPr id="378" name="Google Shape;378;p38"/>
          <p:cNvPicPr preferRelativeResize="0"/>
          <p:nvPr/>
        </p:nvPicPr>
        <p:blipFill rotWithShape="1">
          <a:blip r:embed="rId4">
            <a:alphaModFix/>
          </a:blip>
          <a:srcRect l="12778" t="6423" r="13864" b="12571"/>
          <a:stretch/>
        </p:blipFill>
        <p:spPr>
          <a:xfrm>
            <a:off x="5318800" y="393450"/>
            <a:ext cx="1882450" cy="2238500"/>
          </a:xfrm>
          <a:prstGeom prst="rect">
            <a:avLst/>
          </a:prstGeom>
          <a:noFill/>
          <a:ln>
            <a:noFill/>
          </a:ln>
        </p:spPr>
      </p:pic>
      <p:pic>
        <p:nvPicPr>
          <p:cNvPr id="379" name="Google Shape;379;p38"/>
          <p:cNvPicPr preferRelativeResize="0"/>
          <p:nvPr/>
        </p:nvPicPr>
        <p:blipFill>
          <a:blip r:embed="rId5">
            <a:alphaModFix/>
          </a:blip>
          <a:stretch>
            <a:fillRect/>
          </a:stretch>
        </p:blipFill>
        <p:spPr>
          <a:xfrm>
            <a:off x="5114600" y="2631950"/>
            <a:ext cx="2206749" cy="2206749"/>
          </a:xfrm>
          <a:prstGeom prst="rect">
            <a:avLst/>
          </a:prstGeom>
          <a:noFill/>
          <a:ln>
            <a:noFill/>
          </a:ln>
        </p:spPr>
      </p:pic>
      <p:sp>
        <p:nvSpPr>
          <p:cNvPr id="380" name="Google Shape;380;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17</a:t>
            </a:fld>
            <a:endParaRPr sz="1500" b="1">
              <a:solidFill>
                <a:srgbClr val="000000"/>
              </a:solidFill>
              <a:latin typeface="Catamaran"/>
              <a:ea typeface="Catamaran"/>
              <a:cs typeface="Catamaran"/>
              <a:sym typeface="Catamar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4"/>
        <p:cNvGrpSpPr/>
        <p:nvPr/>
      </p:nvGrpSpPr>
      <p:grpSpPr>
        <a:xfrm>
          <a:off x="0" y="0"/>
          <a:ext cx="0" cy="0"/>
          <a:chOff x="0" y="0"/>
          <a:chExt cx="0" cy="0"/>
        </a:xfrm>
      </p:grpSpPr>
      <p:sp>
        <p:nvSpPr>
          <p:cNvPr id="385" name="Google Shape;385;p39"/>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DL Model Architecture</a:t>
            </a:r>
            <a:endParaRPr>
              <a:solidFill>
                <a:schemeClr val="lt1"/>
              </a:solidFill>
            </a:endParaRPr>
          </a:p>
        </p:txBody>
      </p:sp>
      <p:sp>
        <p:nvSpPr>
          <p:cNvPr id="388" name="Google Shape;388;p39"/>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389" name="Google Shape;389;p39"/>
          <p:cNvPicPr preferRelativeResize="0"/>
          <p:nvPr/>
        </p:nvPicPr>
        <p:blipFill rotWithShape="1">
          <a:blip r:embed="rId3">
            <a:alphaModFix/>
          </a:blip>
          <a:srcRect l="396" t="3920" r="396"/>
          <a:stretch/>
        </p:blipFill>
        <p:spPr>
          <a:xfrm>
            <a:off x="64750" y="993675"/>
            <a:ext cx="4882651" cy="3938075"/>
          </a:xfrm>
          <a:prstGeom prst="rect">
            <a:avLst/>
          </a:prstGeom>
          <a:noFill/>
          <a:ln>
            <a:noFill/>
          </a:ln>
        </p:spPr>
      </p:pic>
      <p:sp>
        <p:nvSpPr>
          <p:cNvPr id="390" name="Google Shape;390;p39"/>
          <p:cNvSpPr txBox="1"/>
          <p:nvPr/>
        </p:nvSpPr>
        <p:spPr>
          <a:xfrm>
            <a:off x="4843625" y="1094100"/>
            <a:ext cx="2505600" cy="3873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Catamaran Light"/>
              <a:buChar char="●"/>
            </a:pPr>
            <a:r>
              <a:rPr lang="en" sz="1100" b="1">
                <a:latin typeface="Catamaran"/>
                <a:ea typeface="Catamaran"/>
                <a:cs typeface="Catamaran"/>
                <a:sym typeface="Catamaran"/>
              </a:rPr>
              <a:t>Conv1D Layers</a:t>
            </a:r>
            <a:r>
              <a:rPr lang="en" sz="1100">
                <a:latin typeface="Catamaran Light"/>
                <a:ea typeface="Catamaran Light"/>
                <a:cs typeface="Catamaran Light"/>
                <a:sym typeface="Catamaran Light"/>
              </a:rPr>
              <a:t>: Extract features from the input data using filters.</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Batch Normalization</a:t>
            </a:r>
            <a:r>
              <a:rPr lang="en" sz="1100">
                <a:latin typeface="Catamaran Light"/>
                <a:ea typeface="Catamaran Light"/>
                <a:cs typeface="Catamaran Light"/>
                <a:sym typeface="Catamaran Light"/>
              </a:rPr>
              <a:t>: Normalizes the data to improve training stability and speed.</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MaxPooling1D</a:t>
            </a:r>
            <a:r>
              <a:rPr lang="en" sz="1100">
                <a:latin typeface="Catamaran Light"/>
                <a:ea typeface="Catamaran Light"/>
                <a:cs typeface="Catamaran Light"/>
                <a:sym typeface="Catamaran Light"/>
              </a:rPr>
              <a:t>: Reduces the data size, making the model more efficient.</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Dropout</a:t>
            </a:r>
            <a:r>
              <a:rPr lang="en" sz="1100">
                <a:latin typeface="Catamaran Light"/>
                <a:ea typeface="Catamaran Light"/>
                <a:cs typeface="Catamaran Light"/>
                <a:sym typeface="Catamaran Light"/>
              </a:rPr>
              <a:t>: Prevents overfitting by randomly turning off some neurons during training.</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Flatten Layer</a:t>
            </a:r>
            <a:r>
              <a:rPr lang="en" sz="1100">
                <a:latin typeface="Catamaran Light"/>
                <a:ea typeface="Catamaran Light"/>
                <a:cs typeface="Catamaran Light"/>
                <a:sym typeface="Catamaran Light"/>
              </a:rPr>
              <a:t>: Prepares the data for the final decision-making layers.</a:t>
            </a:r>
            <a:endParaRPr sz="1100">
              <a:latin typeface="Catamaran Light"/>
              <a:ea typeface="Catamaran Light"/>
              <a:cs typeface="Catamaran Light"/>
              <a:sym typeface="Catamaran Light"/>
            </a:endParaRPr>
          </a:p>
          <a:p>
            <a:pPr marL="457200" lvl="0" indent="-298450" algn="l" rtl="0">
              <a:spcBef>
                <a:spcPts val="1000"/>
              </a:spcBef>
              <a:spcAft>
                <a:spcPts val="1000"/>
              </a:spcAft>
              <a:buSzPts val="1100"/>
              <a:buFont typeface="Catamaran Light"/>
              <a:buChar char="●"/>
            </a:pPr>
            <a:r>
              <a:rPr lang="en" sz="1100" b="1">
                <a:latin typeface="Catamaran"/>
                <a:ea typeface="Catamaran"/>
                <a:cs typeface="Catamaran"/>
                <a:sym typeface="Catamaran"/>
              </a:rPr>
              <a:t>Dense Layers</a:t>
            </a:r>
            <a:r>
              <a:rPr lang="en" sz="1100">
                <a:latin typeface="Catamaran Light"/>
                <a:ea typeface="Catamaran Light"/>
                <a:cs typeface="Catamaran Light"/>
                <a:sym typeface="Catamaran Light"/>
              </a:rPr>
              <a:t>: These fully connected layers make the final predictions based on the extracted features.</a:t>
            </a:r>
            <a:endParaRPr sz="1100">
              <a:latin typeface="Catamaran Light"/>
              <a:ea typeface="Catamaran Light"/>
              <a:cs typeface="Catamaran Light"/>
              <a:sym typeface="Catamaran Light"/>
            </a:endParaRPr>
          </a:p>
        </p:txBody>
      </p:sp>
      <p:sp>
        <p:nvSpPr>
          <p:cNvPr id="391" name="Google Shape;39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18</a:t>
            </a:fld>
            <a:endParaRPr sz="1500" b="1">
              <a:solidFill>
                <a:srgbClr val="000000"/>
              </a:solidFill>
              <a:latin typeface="Catamaran"/>
              <a:ea typeface="Catamaran"/>
              <a:cs typeface="Catamaran"/>
              <a:sym typeface="Catamar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5"/>
        <p:cNvGrpSpPr/>
        <p:nvPr/>
      </p:nvGrpSpPr>
      <p:grpSpPr>
        <a:xfrm>
          <a:off x="0" y="0"/>
          <a:ext cx="0" cy="0"/>
          <a:chOff x="0" y="0"/>
          <a:chExt cx="0" cy="0"/>
        </a:xfrm>
      </p:grpSpPr>
      <p:sp>
        <p:nvSpPr>
          <p:cNvPr id="396" name="Google Shape;396;p40"/>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0" y="25"/>
            <a:ext cx="73962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Livvic"/>
                <a:ea typeface="Livvic"/>
                <a:cs typeface="Livvic"/>
                <a:sym typeface="Livvic"/>
              </a:rPr>
              <a:t>Experiment Setup</a:t>
            </a:r>
            <a:endParaRPr sz="3000" b="1">
              <a:solidFill>
                <a:schemeClr val="lt1"/>
              </a:solidFill>
              <a:latin typeface="Livvic"/>
              <a:ea typeface="Livvic"/>
              <a:cs typeface="Livvic"/>
              <a:sym typeface="Livvic"/>
            </a:endParaRPr>
          </a:p>
        </p:txBody>
      </p:sp>
      <p:sp>
        <p:nvSpPr>
          <p:cNvPr id="398" name="Google Shape;398;p40"/>
          <p:cNvSpPr txBox="1">
            <a:spLocks noGrp="1"/>
          </p:cNvSpPr>
          <p:nvPr>
            <p:ph type="ctrTitle" idx="2"/>
          </p:nvPr>
        </p:nvSpPr>
        <p:spPr>
          <a:xfrm>
            <a:off x="816150" y="1567796"/>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1</a:t>
            </a:r>
            <a:endParaRPr>
              <a:solidFill>
                <a:schemeClr val="dk1"/>
              </a:solidFill>
            </a:endParaRPr>
          </a:p>
        </p:txBody>
      </p:sp>
      <p:sp>
        <p:nvSpPr>
          <p:cNvPr id="399" name="Google Shape;399;p40"/>
          <p:cNvSpPr txBox="1">
            <a:spLocks noGrp="1"/>
          </p:cNvSpPr>
          <p:nvPr>
            <p:ph type="subTitle" idx="3"/>
          </p:nvPr>
        </p:nvSpPr>
        <p:spPr>
          <a:xfrm>
            <a:off x="990000" y="1894050"/>
            <a:ext cx="62778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Two system setups with microphones; tests done under supervision with participants. Data stored in MongoDB and labeled using ADHD prescriptions or DSM-V criteria for accurate supervised data.</a:t>
            </a:r>
            <a:endParaRPr sz="1200"/>
          </a:p>
          <a:p>
            <a:pPr marL="0" lvl="0" indent="0" algn="l" rtl="0">
              <a:spcBef>
                <a:spcPts val="0"/>
              </a:spcBef>
              <a:spcAft>
                <a:spcPts val="0"/>
              </a:spcAft>
              <a:buNone/>
            </a:pPr>
            <a:endParaRPr sz="1200"/>
          </a:p>
        </p:txBody>
      </p:sp>
      <p:sp>
        <p:nvSpPr>
          <p:cNvPr id="400" name="Google Shape;400;p40"/>
          <p:cNvSpPr txBox="1">
            <a:spLocks noGrp="1"/>
          </p:cNvSpPr>
          <p:nvPr>
            <p:ph type="subTitle" idx="3"/>
          </p:nvPr>
        </p:nvSpPr>
        <p:spPr>
          <a:xfrm>
            <a:off x="816150" y="1054200"/>
            <a:ext cx="62778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Training the DL model was done with data of 79 colleagues, 23 were labeled with a subtype of ADHD, spanning 3 phases: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
        <p:nvSpPr>
          <p:cNvPr id="401" name="Google Shape;401;p40"/>
          <p:cNvSpPr txBox="1"/>
          <p:nvPr/>
        </p:nvSpPr>
        <p:spPr>
          <a:xfrm rot="5400000">
            <a:off x="6931500" y="2443075"/>
            <a:ext cx="2913300" cy="6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FFFFFF"/>
                </a:solidFill>
                <a:latin typeface="Livvic"/>
                <a:ea typeface="Livvic"/>
                <a:cs typeface="Livvic"/>
                <a:sym typeface="Livvic"/>
              </a:rPr>
              <a:t>Deep Learning Model</a:t>
            </a:r>
            <a:endParaRPr sz="2800" b="1">
              <a:solidFill>
                <a:srgbClr val="FFFFFF"/>
              </a:solidFill>
              <a:latin typeface="Livvic"/>
              <a:ea typeface="Livvic"/>
              <a:cs typeface="Livvic"/>
              <a:sym typeface="Livvic"/>
            </a:endParaRPr>
          </a:p>
        </p:txBody>
      </p:sp>
      <p:sp>
        <p:nvSpPr>
          <p:cNvPr id="402" name="Google Shape;402;p40"/>
          <p:cNvSpPr txBox="1">
            <a:spLocks noGrp="1"/>
          </p:cNvSpPr>
          <p:nvPr>
            <p:ph type="ctrTitle" idx="2"/>
          </p:nvPr>
        </p:nvSpPr>
        <p:spPr>
          <a:xfrm>
            <a:off x="816150" y="2505300"/>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2</a:t>
            </a:r>
            <a:endParaRPr>
              <a:solidFill>
                <a:schemeClr val="dk1"/>
              </a:solidFill>
            </a:endParaRPr>
          </a:p>
        </p:txBody>
      </p:sp>
      <p:sp>
        <p:nvSpPr>
          <p:cNvPr id="403" name="Google Shape;403;p40"/>
          <p:cNvSpPr txBox="1">
            <a:spLocks noGrp="1"/>
          </p:cNvSpPr>
          <p:nvPr>
            <p:ph type="ctrTitle" idx="2"/>
          </p:nvPr>
        </p:nvSpPr>
        <p:spPr>
          <a:xfrm>
            <a:off x="816150" y="3572100"/>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3</a:t>
            </a:r>
            <a:endParaRPr>
              <a:solidFill>
                <a:schemeClr val="dk1"/>
              </a:solidFill>
            </a:endParaRPr>
          </a:p>
        </p:txBody>
      </p:sp>
      <p:sp>
        <p:nvSpPr>
          <p:cNvPr id="404" name="Google Shape;404;p40"/>
          <p:cNvSpPr txBox="1"/>
          <p:nvPr/>
        </p:nvSpPr>
        <p:spPr>
          <a:xfrm>
            <a:off x="990000" y="2827122"/>
            <a:ext cx="6082500" cy="6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tamaran Light"/>
                <a:ea typeface="Catamaran Light"/>
                <a:cs typeface="Catamaran Light"/>
                <a:sym typeface="Catamaran Light"/>
              </a:rPr>
              <a:t>Half of the participants tested under supervision, half remotely. Compared data consistency between settings. Labels assigned as in Phase 1 to assess system reliability in mixed conditions.</a:t>
            </a:r>
            <a:endParaRPr sz="1200">
              <a:solidFill>
                <a:schemeClr val="dk1"/>
              </a:solidFill>
              <a:latin typeface="Catamaran Light"/>
              <a:ea typeface="Catamaran Light"/>
              <a:cs typeface="Catamaran Light"/>
              <a:sym typeface="Catamaran Light"/>
            </a:endParaRPr>
          </a:p>
        </p:txBody>
      </p:sp>
      <p:sp>
        <p:nvSpPr>
          <p:cNvPr id="405" name="Google Shape;405;p40"/>
          <p:cNvSpPr txBox="1"/>
          <p:nvPr/>
        </p:nvSpPr>
        <p:spPr>
          <a:xfrm>
            <a:off x="990000" y="3882600"/>
            <a:ext cx="6082500" cy="56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solidFill>
                  <a:schemeClr val="dk1"/>
                </a:solidFill>
                <a:latin typeface="Catamaran Light"/>
                <a:ea typeface="Catamaran Light"/>
                <a:cs typeface="Catamaran Light"/>
                <a:sym typeface="Catamaran Light"/>
              </a:rPr>
              <a:t>All tests conducted remotely without supervision. Labeled data using internal metrics due to lack of prescriptions. Evaluated system performance in unsupervised conditions to finalize data collection.</a:t>
            </a:r>
            <a:endParaRPr sz="1200">
              <a:solidFill>
                <a:schemeClr val="dk1"/>
              </a:solidFill>
              <a:latin typeface="Catamaran Light"/>
              <a:ea typeface="Catamaran Light"/>
              <a:cs typeface="Catamaran Light"/>
              <a:sym typeface="Catamaran Light"/>
            </a:endParaRPr>
          </a:p>
          <a:p>
            <a:pPr marL="0" lvl="0" indent="0" algn="l" rtl="0">
              <a:spcBef>
                <a:spcPts val="1200"/>
              </a:spcBef>
              <a:spcAft>
                <a:spcPts val="0"/>
              </a:spcAft>
              <a:buNone/>
            </a:pPr>
            <a:endParaRPr sz="1200">
              <a:solidFill>
                <a:schemeClr val="dk1"/>
              </a:solidFill>
              <a:latin typeface="Catamaran Light"/>
              <a:ea typeface="Catamaran Light"/>
              <a:cs typeface="Catamaran Light"/>
              <a:sym typeface="Catamaran Light"/>
            </a:endParaRPr>
          </a:p>
        </p:txBody>
      </p:sp>
      <p:sp>
        <p:nvSpPr>
          <p:cNvPr id="406" name="Google Shape;406;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19</a:t>
            </a:fld>
            <a:endParaRPr sz="1500" b="1">
              <a:solidFill>
                <a:srgbClr val="000000"/>
              </a:solidFill>
              <a:latin typeface="Catamaran"/>
              <a:ea typeface="Catamaran"/>
              <a:cs typeface="Catamaran"/>
              <a:sym typeface="Catamar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9"/>
        <p:cNvGrpSpPr/>
        <p:nvPr/>
      </p:nvGrpSpPr>
      <p:grpSpPr>
        <a:xfrm>
          <a:off x="0" y="0"/>
          <a:ext cx="0" cy="0"/>
          <a:chOff x="0" y="0"/>
          <a:chExt cx="0" cy="0"/>
        </a:xfrm>
      </p:grpSpPr>
      <p:sp>
        <p:nvSpPr>
          <p:cNvPr id="150" name="Google Shape;150;p23"/>
          <p:cNvSpPr/>
          <p:nvPr/>
        </p:nvSpPr>
        <p:spPr>
          <a:xfrm>
            <a:off x="7605000" y="25"/>
            <a:ext cx="1529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txBox="1">
            <a:spLocks noGrp="1"/>
          </p:cNvSpPr>
          <p:nvPr>
            <p:ph type="ctrTitle" idx="9"/>
          </p:nvPr>
        </p:nvSpPr>
        <p:spPr>
          <a:xfrm rot="5400000">
            <a:off x="7334875" y="2305625"/>
            <a:ext cx="1938000" cy="6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rPr>
              <a:t>TABLE OF CONTENTS</a:t>
            </a:r>
            <a:endParaRPr sz="2400">
              <a:solidFill>
                <a:schemeClr val="lt1"/>
              </a:solidFill>
            </a:endParaRPr>
          </a:p>
        </p:txBody>
      </p:sp>
      <p:sp>
        <p:nvSpPr>
          <p:cNvPr id="152" name="Google Shape;152;p23"/>
          <p:cNvSpPr/>
          <p:nvPr/>
        </p:nvSpPr>
        <p:spPr>
          <a:xfrm rot="-5400000" flipH="1">
            <a:off x="-1010350" y="1010400"/>
            <a:ext cx="5140800" cy="312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Technologies employed</a:t>
            </a:r>
            <a:endParaRPr sz="1100"/>
          </a:p>
        </p:txBody>
      </p:sp>
      <p:sp>
        <p:nvSpPr>
          <p:cNvPr id="154" name="Google Shape;154;p2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Technologies Used</a:t>
            </a:r>
            <a:endParaRPr sz="1400"/>
          </a:p>
        </p:txBody>
      </p:sp>
      <p:sp>
        <p:nvSpPr>
          <p:cNvPr id="155" name="Google Shape;155;p23"/>
          <p:cNvSpPr txBox="1">
            <a:spLocks noGrp="1"/>
          </p:cNvSpPr>
          <p:nvPr>
            <p:ph type="title" idx="8"/>
          </p:nvPr>
        </p:nvSpPr>
        <p:spPr>
          <a:xfrm>
            <a:off x="23278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3</a:t>
            </a:r>
            <a:endParaRPr>
              <a:solidFill>
                <a:schemeClr val="lt1"/>
              </a:solidFill>
            </a:endParaRPr>
          </a:p>
        </p:txBody>
      </p:sp>
      <p:sp>
        <p:nvSpPr>
          <p:cNvPr id="156" name="Google Shape;156;p2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sz="1400"/>
              <a:t>Introduction</a:t>
            </a:r>
            <a:endParaRPr sz="1400"/>
          </a:p>
        </p:txBody>
      </p:sp>
      <p:sp>
        <p:nvSpPr>
          <p:cNvPr id="157" name="Google Shape;157;p2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Problem</a:t>
            </a:r>
            <a:endParaRPr sz="1100"/>
          </a:p>
          <a:p>
            <a:pPr marL="0" lvl="0" indent="0" algn="l" rtl="0">
              <a:spcBef>
                <a:spcPts val="0"/>
              </a:spcBef>
              <a:spcAft>
                <a:spcPts val="0"/>
              </a:spcAft>
              <a:buNone/>
            </a:pPr>
            <a:r>
              <a:rPr lang="en" sz="1100"/>
              <a:t>Current Solutions</a:t>
            </a:r>
            <a:endParaRPr sz="1100"/>
          </a:p>
        </p:txBody>
      </p:sp>
      <p:sp>
        <p:nvSpPr>
          <p:cNvPr id="158" name="Google Shape;158;p23"/>
          <p:cNvSpPr txBox="1">
            <a:spLocks noGrp="1"/>
          </p:cNvSpPr>
          <p:nvPr>
            <p:ph type="title" idx="2"/>
          </p:nvPr>
        </p:nvSpPr>
        <p:spPr>
          <a:xfrm>
            <a:off x="23278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1</a:t>
            </a:r>
            <a:endParaRPr>
              <a:solidFill>
                <a:schemeClr val="lt1"/>
              </a:solidFill>
            </a:endParaRPr>
          </a:p>
        </p:txBody>
      </p:sp>
      <p:sp>
        <p:nvSpPr>
          <p:cNvPr id="159" name="Google Shape;159;p2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Our Solution</a:t>
            </a:r>
            <a:endParaRPr sz="1400"/>
          </a:p>
        </p:txBody>
      </p:sp>
      <p:sp>
        <p:nvSpPr>
          <p:cNvPr id="160" name="Google Shape;160;p23"/>
          <p:cNvSpPr txBox="1">
            <a:spLocks noGrp="1"/>
          </p:cNvSpPr>
          <p:nvPr>
            <p:ph type="subTitle" idx="4"/>
          </p:nvPr>
        </p:nvSpPr>
        <p:spPr>
          <a:xfrm>
            <a:off x="3425250" y="1638850"/>
            <a:ext cx="2062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NODUS System</a:t>
            </a:r>
            <a:endParaRPr sz="1100"/>
          </a:p>
          <a:p>
            <a:pPr marL="0" lvl="0" indent="0" algn="l" rtl="0">
              <a:spcBef>
                <a:spcPts val="0"/>
              </a:spcBef>
              <a:spcAft>
                <a:spcPts val="0"/>
              </a:spcAft>
              <a:buNone/>
            </a:pPr>
            <a:r>
              <a:rPr lang="en" sz="1100"/>
              <a:t>Architecture and Components</a:t>
            </a:r>
            <a:endParaRPr sz="1100"/>
          </a:p>
        </p:txBody>
      </p:sp>
      <p:sp>
        <p:nvSpPr>
          <p:cNvPr id="161" name="Google Shape;161;p23"/>
          <p:cNvSpPr txBox="1">
            <a:spLocks noGrp="1"/>
          </p:cNvSpPr>
          <p:nvPr>
            <p:ph type="title" idx="5"/>
          </p:nvPr>
        </p:nvSpPr>
        <p:spPr>
          <a:xfrm>
            <a:off x="23278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2</a:t>
            </a:r>
            <a:endParaRPr>
              <a:solidFill>
                <a:schemeClr val="lt1"/>
              </a:solidFill>
            </a:endParaRPr>
          </a:p>
        </p:txBody>
      </p:sp>
      <p:sp>
        <p:nvSpPr>
          <p:cNvPr id="162" name="Google Shape;162;p2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Deep-Learning Model</a:t>
            </a:r>
            <a:endParaRPr sz="1400"/>
          </a:p>
        </p:txBody>
      </p:sp>
      <p:sp>
        <p:nvSpPr>
          <p:cNvPr id="163" name="Google Shape;163;p2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Architecture, experiment, setup and results, inspirations.</a:t>
            </a:r>
            <a:endParaRPr sz="1100"/>
          </a:p>
        </p:txBody>
      </p:sp>
      <p:sp>
        <p:nvSpPr>
          <p:cNvPr id="164" name="Google Shape;164;p23"/>
          <p:cNvSpPr txBox="1">
            <a:spLocks noGrp="1"/>
          </p:cNvSpPr>
          <p:nvPr>
            <p:ph type="title" idx="15"/>
          </p:nvPr>
        </p:nvSpPr>
        <p:spPr>
          <a:xfrm>
            <a:off x="23278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4</a:t>
            </a:r>
            <a:endParaRPr>
              <a:solidFill>
                <a:schemeClr val="lt1"/>
              </a:solidFill>
            </a:endParaRPr>
          </a:p>
        </p:txBody>
      </p:sp>
      <p:sp>
        <p:nvSpPr>
          <p:cNvPr id="165" name="Google Shape;165;p23"/>
          <p:cNvSpPr txBox="1">
            <a:spLocks noGrp="1"/>
          </p:cNvSpPr>
          <p:nvPr>
            <p:ph type="title" idx="18"/>
          </p:nvPr>
        </p:nvSpPr>
        <p:spPr>
          <a:xfrm>
            <a:off x="23278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5</a:t>
            </a:r>
            <a:endParaRPr>
              <a:solidFill>
                <a:schemeClr val="lt1"/>
              </a:solidFill>
            </a:endParaRPr>
          </a:p>
        </p:txBody>
      </p:sp>
      <p:sp>
        <p:nvSpPr>
          <p:cNvPr id="166" name="Google Shape;166;p23"/>
          <p:cNvSpPr txBox="1">
            <a:spLocks noGrp="1"/>
          </p:cNvSpPr>
          <p:nvPr>
            <p:ph type="ctrTitle" idx="16"/>
          </p:nvPr>
        </p:nvSpPr>
        <p:spPr>
          <a:xfrm>
            <a:off x="3427999" y="378919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Final Product</a:t>
            </a:r>
            <a:endParaRPr sz="1400"/>
          </a:p>
        </p:txBody>
      </p:sp>
      <p:sp>
        <p:nvSpPr>
          <p:cNvPr id="167" name="Google Shape;167;p23"/>
          <p:cNvSpPr txBox="1">
            <a:spLocks noGrp="1"/>
          </p:cNvSpPr>
          <p:nvPr>
            <p:ph type="subTitle" idx="17"/>
          </p:nvPr>
        </p:nvSpPr>
        <p:spPr>
          <a:xfrm>
            <a:off x="3427997" y="4202339"/>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Screenshots and Illustrations</a:t>
            </a:r>
            <a:endParaRPr sz="1100"/>
          </a:p>
        </p:txBody>
      </p:sp>
      <p:sp>
        <p:nvSpPr>
          <p:cNvPr id="168" name="Google Shape;168;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a:t>
            </a:fld>
            <a:endParaRPr sz="1500" b="1">
              <a:solidFill>
                <a:srgbClr val="000000"/>
              </a:solidFill>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0"/>
        <p:cNvGrpSpPr/>
        <p:nvPr/>
      </p:nvGrpSpPr>
      <p:grpSpPr>
        <a:xfrm>
          <a:off x="0" y="0"/>
          <a:ext cx="0" cy="0"/>
          <a:chOff x="0" y="0"/>
          <a:chExt cx="0" cy="0"/>
        </a:xfrm>
      </p:grpSpPr>
      <p:sp>
        <p:nvSpPr>
          <p:cNvPr id="411" name="Google Shape;411;p41"/>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Training and Results</a:t>
            </a:r>
            <a:endParaRPr>
              <a:solidFill>
                <a:schemeClr val="lt1"/>
              </a:solidFill>
            </a:endParaRPr>
          </a:p>
        </p:txBody>
      </p:sp>
      <p:sp>
        <p:nvSpPr>
          <p:cNvPr id="414" name="Google Shape;414;p41"/>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415" name="Google Shape;415;p41"/>
          <p:cNvPicPr preferRelativeResize="0"/>
          <p:nvPr/>
        </p:nvPicPr>
        <p:blipFill>
          <a:blip r:embed="rId3">
            <a:alphaModFix/>
          </a:blip>
          <a:stretch>
            <a:fillRect/>
          </a:stretch>
        </p:blipFill>
        <p:spPr>
          <a:xfrm>
            <a:off x="1095450" y="1201625"/>
            <a:ext cx="5205300" cy="2585357"/>
          </a:xfrm>
          <a:prstGeom prst="rect">
            <a:avLst/>
          </a:prstGeom>
          <a:noFill/>
          <a:ln>
            <a:noFill/>
          </a:ln>
        </p:spPr>
      </p:pic>
      <p:sp>
        <p:nvSpPr>
          <p:cNvPr id="416" name="Google Shape;416;p41"/>
          <p:cNvSpPr txBox="1"/>
          <p:nvPr/>
        </p:nvSpPr>
        <p:spPr>
          <a:xfrm>
            <a:off x="94350" y="3947775"/>
            <a:ext cx="720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tamaran Light"/>
                <a:ea typeface="Catamaran Light"/>
                <a:cs typeface="Catamaran Light"/>
                <a:sym typeface="Catamaran Light"/>
              </a:rPr>
              <a:t>This graph shows the training and validation loss (left) and accuracy (right) over 50 epochs. Training loss decreases steadily, while validation loss stabilizes after an initial spike. Both training and validation accuracy improve quickly and stay high, with some small fluctuations.</a:t>
            </a:r>
            <a:endParaRPr>
              <a:latin typeface="Catamaran Light"/>
              <a:ea typeface="Catamaran Light"/>
              <a:cs typeface="Catamaran Light"/>
              <a:sym typeface="Catamaran Light"/>
            </a:endParaRPr>
          </a:p>
        </p:txBody>
      </p:sp>
      <p:sp>
        <p:nvSpPr>
          <p:cNvPr id="417" name="Google Shape;417;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20</a:t>
            </a:fld>
            <a:endParaRPr sz="1500" b="1">
              <a:solidFill>
                <a:srgbClr val="000000"/>
              </a:solidFill>
              <a:latin typeface="Catamaran"/>
              <a:ea typeface="Catamaran"/>
              <a:cs typeface="Catamaran"/>
              <a:sym typeface="Catamar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1"/>
        <p:cNvGrpSpPr/>
        <p:nvPr/>
      </p:nvGrpSpPr>
      <p:grpSpPr>
        <a:xfrm>
          <a:off x="0" y="0"/>
          <a:ext cx="0" cy="0"/>
          <a:chOff x="0" y="0"/>
          <a:chExt cx="0" cy="0"/>
        </a:xfrm>
      </p:grpSpPr>
      <p:sp>
        <p:nvSpPr>
          <p:cNvPr id="422" name="Google Shape;422;p42"/>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Training and Results</a:t>
            </a:r>
            <a:endParaRPr>
              <a:solidFill>
                <a:schemeClr val="lt1"/>
              </a:solidFill>
            </a:endParaRPr>
          </a:p>
        </p:txBody>
      </p:sp>
      <p:sp>
        <p:nvSpPr>
          <p:cNvPr id="425" name="Google Shape;425;p42"/>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426" name="Google Shape;426;p42"/>
          <p:cNvPicPr preferRelativeResize="0"/>
          <p:nvPr/>
        </p:nvPicPr>
        <p:blipFill>
          <a:blip r:embed="rId3">
            <a:alphaModFix/>
          </a:blip>
          <a:stretch>
            <a:fillRect/>
          </a:stretch>
        </p:blipFill>
        <p:spPr>
          <a:xfrm>
            <a:off x="108775" y="1099725"/>
            <a:ext cx="4040100" cy="3455150"/>
          </a:xfrm>
          <a:prstGeom prst="rect">
            <a:avLst/>
          </a:prstGeom>
          <a:noFill/>
          <a:ln>
            <a:noFill/>
          </a:ln>
        </p:spPr>
      </p:pic>
      <p:sp>
        <p:nvSpPr>
          <p:cNvPr id="427" name="Google Shape;427;p42"/>
          <p:cNvSpPr txBox="1"/>
          <p:nvPr/>
        </p:nvSpPr>
        <p:spPr>
          <a:xfrm>
            <a:off x="4310275" y="1099725"/>
            <a:ext cx="3023100" cy="36273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a:latin typeface="Catamaran Light"/>
                <a:ea typeface="Catamaran Light"/>
                <a:cs typeface="Catamaran Light"/>
                <a:sym typeface="Catamaran Light"/>
              </a:rPr>
              <a:t>This confusion matrix shows the classification performance of 30 samples from the validation set across four classes: </a:t>
            </a:r>
            <a:endParaRPr>
              <a:latin typeface="Catamaran Light"/>
              <a:ea typeface="Catamaran Light"/>
              <a:cs typeface="Catamaran Light"/>
              <a:sym typeface="Catamaran Light"/>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0 (Combined type)</a:t>
            </a:r>
            <a:endParaRPr b="1">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1 (Hyperactive type)</a:t>
            </a:r>
            <a:endParaRPr b="1">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2 (Inattentive type)</a:t>
            </a:r>
            <a:endParaRPr b="1">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3 (Control group with no ADHD) </a:t>
            </a:r>
            <a:endParaRPr b="1">
              <a:latin typeface="Catamaran"/>
              <a:ea typeface="Catamaran"/>
              <a:cs typeface="Catamaran"/>
              <a:sym typeface="Catamaran"/>
            </a:endParaRPr>
          </a:p>
          <a:p>
            <a:pPr marL="0" lvl="0" indent="0" algn="l" rtl="0">
              <a:spcBef>
                <a:spcPts val="1000"/>
              </a:spcBef>
              <a:spcAft>
                <a:spcPts val="0"/>
              </a:spcAft>
              <a:buNone/>
            </a:pPr>
            <a:r>
              <a:rPr lang="en">
                <a:latin typeface="Catamaran Light"/>
                <a:ea typeface="Catamaran Light"/>
                <a:cs typeface="Catamaran Light"/>
                <a:sym typeface="Catamaran Light"/>
              </a:rPr>
              <a:t>The model correctly classified most samples. There were no major misclassifications, indicating good performance across all classes.</a:t>
            </a:r>
            <a:endParaRPr>
              <a:latin typeface="Catamaran Light"/>
              <a:ea typeface="Catamaran Light"/>
              <a:cs typeface="Catamaran Light"/>
              <a:sym typeface="Catamaran Light"/>
            </a:endParaRPr>
          </a:p>
        </p:txBody>
      </p:sp>
      <p:sp>
        <p:nvSpPr>
          <p:cNvPr id="428" name="Google Shape;42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21</a:t>
            </a:fld>
            <a:endParaRPr sz="1500" b="1">
              <a:solidFill>
                <a:srgbClr val="000000"/>
              </a:solidFill>
              <a:latin typeface="Catamaran"/>
              <a:ea typeface="Catamaran"/>
              <a:cs typeface="Catamaran"/>
              <a:sym typeface="Catamar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2"/>
        <p:cNvGrpSpPr/>
        <p:nvPr/>
      </p:nvGrpSpPr>
      <p:grpSpPr>
        <a:xfrm>
          <a:off x="0" y="0"/>
          <a:ext cx="0" cy="0"/>
          <a:chOff x="0" y="0"/>
          <a:chExt cx="0" cy="0"/>
        </a:xfrm>
      </p:grpSpPr>
      <p:pic>
        <p:nvPicPr>
          <p:cNvPr id="433" name="Google Shape;433;p43"/>
          <p:cNvPicPr preferRelativeResize="0"/>
          <p:nvPr/>
        </p:nvPicPr>
        <p:blipFill rotWithShape="1">
          <a:blip r:embed="rId3">
            <a:alphaModFix/>
          </a:blip>
          <a:srcRect b="9877"/>
          <a:stretch/>
        </p:blipFill>
        <p:spPr>
          <a:xfrm>
            <a:off x="4835425" y="3165100"/>
            <a:ext cx="2652600" cy="1874150"/>
          </a:xfrm>
          <a:prstGeom prst="rect">
            <a:avLst/>
          </a:prstGeom>
          <a:noFill/>
          <a:ln>
            <a:noFill/>
          </a:ln>
        </p:spPr>
      </p:pic>
      <p:sp>
        <p:nvSpPr>
          <p:cNvPr id="434" name="Google Shape;434;p43"/>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txBox="1">
            <a:spLocks noGrp="1"/>
          </p:cNvSpPr>
          <p:nvPr>
            <p:ph type="ctrTitle" idx="4294967295"/>
          </p:nvPr>
        </p:nvSpPr>
        <p:spPr>
          <a:xfrm>
            <a:off x="1591795" y="719990"/>
            <a:ext cx="26193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Challenges</a:t>
            </a:r>
            <a:endParaRPr sz="1800">
              <a:solidFill>
                <a:schemeClr val="lt1"/>
              </a:solidFill>
            </a:endParaRPr>
          </a:p>
        </p:txBody>
      </p:sp>
      <p:sp>
        <p:nvSpPr>
          <p:cNvPr id="437" name="Google Shape;437;p43"/>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Challenges</a:t>
            </a:r>
            <a:endParaRPr>
              <a:solidFill>
                <a:schemeClr val="lt1"/>
              </a:solidFill>
            </a:endParaRPr>
          </a:p>
        </p:txBody>
      </p:sp>
      <p:pic>
        <p:nvPicPr>
          <p:cNvPr id="439" name="Google Shape;439;p43"/>
          <p:cNvPicPr preferRelativeResize="0"/>
          <p:nvPr/>
        </p:nvPicPr>
        <p:blipFill>
          <a:blip r:embed="rId4">
            <a:alphaModFix/>
          </a:blip>
          <a:stretch>
            <a:fillRect/>
          </a:stretch>
        </p:blipFill>
        <p:spPr>
          <a:xfrm>
            <a:off x="4957100" y="226350"/>
            <a:ext cx="2666700" cy="2666700"/>
          </a:xfrm>
          <a:prstGeom prst="rect">
            <a:avLst/>
          </a:prstGeom>
          <a:noFill/>
          <a:ln>
            <a:noFill/>
          </a:ln>
        </p:spPr>
      </p:pic>
      <p:sp>
        <p:nvSpPr>
          <p:cNvPr id="440" name="Google Shape;440;p43"/>
          <p:cNvSpPr txBox="1"/>
          <p:nvPr/>
        </p:nvSpPr>
        <p:spPr>
          <a:xfrm>
            <a:off x="1376900" y="1300050"/>
            <a:ext cx="3162300" cy="1790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a:latin typeface="Catamaran"/>
                <a:ea typeface="Catamaran"/>
                <a:cs typeface="Catamaran"/>
                <a:sym typeface="Catamaran"/>
              </a:rPr>
              <a:t>Data Acquisition and Experimentation</a:t>
            </a:r>
            <a:endParaRPr sz="1200" b="1">
              <a:latin typeface="Catamaran"/>
              <a:ea typeface="Catamaran"/>
              <a:cs typeface="Catamaran"/>
              <a:sym typeface="Catamaran"/>
            </a:endParaRPr>
          </a:p>
          <a:p>
            <a:pPr marL="0" lvl="0" indent="0" algn="l" rtl="0">
              <a:lnSpc>
                <a:spcPct val="100000"/>
              </a:lnSpc>
              <a:spcBef>
                <a:spcPts val="1000"/>
              </a:spcBef>
              <a:spcAft>
                <a:spcPts val="1000"/>
              </a:spcAft>
              <a:buNone/>
            </a:pPr>
            <a:r>
              <a:rPr lang="en" sz="1200">
                <a:latin typeface="Catamaran Light"/>
                <a:ea typeface="Catamaran Light"/>
                <a:cs typeface="Catamaran Light"/>
                <a:sym typeface="Catamaran Light"/>
              </a:rPr>
              <a:t>We faced difficulty finding concrete data to train our ADHD detection model due to the scarcity of ADHD datasets. We decided to collect in-house data through experiments with ADHD and non-ADHD participants, which presented challenges in participant recruitment and data consistency. </a:t>
            </a:r>
            <a:endParaRPr sz="1200">
              <a:latin typeface="Catamaran Light"/>
              <a:ea typeface="Catamaran Light"/>
              <a:cs typeface="Catamaran Light"/>
              <a:sym typeface="Catamaran Light"/>
            </a:endParaRPr>
          </a:p>
        </p:txBody>
      </p:sp>
      <p:sp>
        <p:nvSpPr>
          <p:cNvPr id="441" name="Google Shape;441;p43"/>
          <p:cNvSpPr txBox="1"/>
          <p:nvPr/>
        </p:nvSpPr>
        <p:spPr>
          <a:xfrm>
            <a:off x="1376850" y="3090750"/>
            <a:ext cx="3251100" cy="169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latin typeface="Catamaran"/>
                <a:ea typeface="Catamaran"/>
                <a:cs typeface="Catamaran"/>
                <a:sym typeface="Catamaran"/>
              </a:rPr>
              <a:t>Deployment Challenges</a:t>
            </a:r>
            <a:endParaRPr sz="1200" b="1">
              <a:latin typeface="Catamaran"/>
              <a:ea typeface="Catamaran"/>
              <a:cs typeface="Catamaran"/>
              <a:sym typeface="Catamaran"/>
            </a:endParaRPr>
          </a:p>
          <a:p>
            <a:pPr marL="0" lvl="0" indent="0" algn="l" rtl="0">
              <a:lnSpc>
                <a:spcPct val="115000"/>
              </a:lnSpc>
              <a:spcBef>
                <a:spcPts val="400"/>
              </a:spcBef>
              <a:spcAft>
                <a:spcPts val="1200"/>
              </a:spcAft>
              <a:buNone/>
            </a:pPr>
            <a:r>
              <a:rPr lang="en" sz="1200">
                <a:latin typeface="Catamaran Light"/>
                <a:ea typeface="Catamaran Light"/>
                <a:cs typeface="Catamaran Light"/>
                <a:sym typeface="Catamaran Light"/>
              </a:rPr>
              <a:t>Initially, we used AWS EC2 for deployment but faced complexity and cost issues. We switched to Render, which simplified deployment but introduced limitations like slower performance due to resource constraints, affecting our website’s responsiveness during peak times.</a:t>
            </a:r>
            <a:endParaRPr sz="1200">
              <a:latin typeface="Catamaran Light"/>
              <a:ea typeface="Catamaran Light"/>
              <a:cs typeface="Catamaran Light"/>
              <a:sym typeface="Catamaran Light"/>
            </a:endParaRPr>
          </a:p>
        </p:txBody>
      </p:sp>
      <p:pic>
        <p:nvPicPr>
          <p:cNvPr id="442" name="Google Shape;442;p43"/>
          <p:cNvPicPr preferRelativeResize="0"/>
          <p:nvPr/>
        </p:nvPicPr>
        <p:blipFill>
          <a:blip r:embed="rId5">
            <a:alphaModFix/>
          </a:blip>
          <a:stretch>
            <a:fillRect/>
          </a:stretch>
        </p:blipFill>
        <p:spPr>
          <a:xfrm>
            <a:off x="858396" y="427375"/>
            <a:ext cx="693000" cy="693000"/>
          </a:xfrm>
          <a:prstGeom prst="rect">
            <a:avLst/>
          </a:prstGeom>
          <a:noFill/>
          <a:ln>
            <a:noFill/>
          </a:ln>
        </p:spPr>
      </p:pic>
      <p:sp>
        <p:nvSpPr>
          <p:cNvPr id="443" name="Google Shape;443;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22</a:t>
            </a:fld>
            <a:endParaRPr sz="1500" b="1">
              <a:solidFill>
                <a:srgbClr val="000000"/>
              </a:solidFill>
              <a:latin typeface="Catamaran"/>
              <a:ea typeface="Catamaran"/>
              <a:cs typeface="Catamaran"/>
              <a:sym typeface="Catamar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7"/>
        <p:cNvGrpSpPr/>
        <p:nvPr/>
      </p:nvGrpSpPr>
      <p:grpSpPr>
        <a:xfrm>
          <a:off x="0" y="0"/>
          <a:ext cx="0" cy="0"/>
          <a:chOff x="0" y="0"/>
          <a:chExt cx="0" cy="0"/>
        </a:xfrm>
      </p:grpSpPr>
      <p:pic>
        <p:nvPicPr>
          <p:cNvPr id="448" name="Google Shape;448;p44"/>
          <p:cNvPicPr preferRelativeResize="0"/>
          <p:nvPr/>
        </p:nvPicPr>
        <p:blipFill>
          <a:blip r:embed="rId3">
            <a:alphaModFix/>
          </a:blip>
          <a:stretch>
            <a:fillRect/>
          </a:stretch>
        </p:blipFill>
        <p:spPr>
          <a:xfrm>
            <a:off x="4159313" y="596500"/>
            <a:ext cx="5143499" cy="5143499"/>
          </a:xfrm>
          <a:prstGeom prst="rect">
            <a:avLst/>
          </a:prstGeom>
          <a:noFill/>
          <a:ln>
            <a:noFill/>
          </a:ln>
        </p:spPr>
      </p:pic>
      <p:sp>
        <p:nvSpPr>
          <p:cNvPr id="449" name="Google Shape;449;p44"/>
          <p:cNvSpPr/>
          <p:nvPr/>
        </p:nvSpPr>
        <p:spPr>
          <a:xfrm>
            <a:off x="0" y="229075"/>
            <a:ext cx="3152700" cy="2523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3873250" y="3102525"/>
            <a:ext cx="5270700" cy="944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txBox="1"/>
          <p:nvPr/>
        </p:nvSpPr>
        <p:spPr>
          <a:xfrm flipH="1">
            <a:off x="3949447" y="3318375"/>
            <a:ext cx="10074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chemeClr val="lt1"/>
                </a:solidFill>
                <a:latin typeface="Catamaran Light"/>
                <a:ea typeface="Catamaran Light"/>
                <a:cs typeface="Catamaran Light"/>
                <a:sym typeface="Catamaran Light"/>
              </a:rPr>
              <a:t>Screenshots from the NODUS system</a:t>
            </a:r>
            <a:endParaRPr sz="1000">
              <a:solidFill>
                <a:schemeClr val="lt1"/>
              </a:solidFill>
              <a:latin typeface="Catamaran Light"/>
              <a:ea typeface="Catamaran Light"/>
              <a:cs typeface="Catamaran Light"/>
              <a:sym typeface="Catamaran Light"/>
            </a:endParaRPr>
          </a:p>
        </p:txBody>
      </p:sp>
      <p:sp>
        <p:nvSpPr>
          <p:cNvPr id="452" name="Google Shape;452;p44"/>
          <p:cNvSpPr txBox="1">
            <a:spLocks noGrp="1"/>
          </p:cNvSpPr>
          <p:nvPr>
            <p:ph type="ctrTitle"/>
          </p:nvPr>
        </p:nvSpPr>
        <p:spPr>
          <a:xfrm>
            <a:off x="5772988" y="494875"/>
            <a:ext cx="2165100" cy="8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453" name="Google Shape;453;p44"/>
          <p:cNvPicPr preferRelativeResize="0"/>
          <p:nvPr/>
        </p:nvPicPr>
        <p:blipFill rotWithShape="1">
          <a:blip r:embed="rId4">
            <a:alphaModFix/>
          </a:blip>
          <a:srcRect t="8088"/>
          <a:stretch/>
        </p:blipFill>
        <p:spPr>
          <a:xfrm>
            <a:off x="848300" y="540001"/>
            <a:ext cx="3557448" cy="3091024"/>
          </a:xfrm>
          <a:prstGeom prst="rect">
            <a:avLst/>
          </a:prstGeom>
          <a:noFill/>
          <a:ln>
            <a:noFill/>
          </a:ln>
        </p:spPr>
      </p:pic>
      <p:sp>
        <p:nvSpPr>
          <p:cNvPr id="454" name="Google Shape;454;p44"/>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4"/>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4"/>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5455852" y="4303005"/>
            <a:ext cx="1264953" cy="14727"/>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6709356" y="4288879"/>
            <a:ext cx="43410" cy="4296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44"/>
          <p:cNvPicPr preferRelativeResize="0"/>
          <p:nvPr/>
        </p:nvPicPr>
        <p:blipFill>
          <a:blip r:embed="rId5">
            <a:alphaModFix/>
          </a:blip>
          <a:stretch>
            <a:fillRect/>
          </a:stretch>
        </p:blipFill>
        <p:spPr>
          <a:xfrm>
            <a:off x="2234278" y="290749"/>
            <a:ext cx="768904" cy="561300"/>
          </a:xfrm>
          <a:prstGeom prst="rect">
            <a:avLst/>
          </a:prstGeom>
          <a:noFill/>
          <a:ln>
            <a:noFill/>
          </a:ln>
        </p:spPr>
      </p:pic>
      <p:pic>
        <p:nvPicPr>
          <p:cNvPr id="471" name="Google Shape;471;p44"/>
          <p:cNvPicPr preferRelativeResize="0"/>
          <p:nvPr/>
        </p:nvPicPr>
        <p:blipFill>
          <a:blip r:embed="rId6">
            <a:alphaModFix/>
          </a:blip>
          <a:stretch>
            <a:fillRect/>
          </a:stretch>
        </p:blipFill>
        <p:spPr>
          <a:xfrm>
            <a:off x="4927750" y="1691500"/>
            <a:ext cx="3606374" cy="2398776"/>
          </a:xfrm>
          <a:prstGeom prst="rect">
            <a:avLst/>
          </a:prstGeom>
          <a:noFill/>
          <a:ln>
            <a:noFill/>
          </a:ln>
          <a:effectLst>
            <a:outerShdw blurRad="57150" dist="19050" dir="5400000" algn="bl" rotWithShape="0">
              <a:srgbClr val="000000">
                <a:alpha val="50000"/>
              </a:srgbClr>
            </a:outerShdw>
          </a:effectLst>
        </p:spPr>
      </p:pic>
      <p:pic>
        <p:nvPicPr>
          <p:cNvPr id="472" name="Google Shape;472;p44"/>
          <p:cNvPicPr preferRelativeResize="0"/>
          <p:nvPr/>
        </p:nvPicPr>
        <p:blipFill>
          <a:blip r:embed="rId7">
            <a:alphaModFix/>
          </a:blip>
          <a:stretch>
            <a:fillRect/>
          </a:stretch>
        </p:blipFill>
        <p:spPr>
          <a:xfrm>
            <a:off x="965600" y="665625"/>
            <a:ext cx="3322850" cy="1877300"/>
          </a:xfrm>
          <a:prstGeom prst="rect">
            <a:avLst/>
          </a:prstGeom>
          <a:noFill/>
          <a:ln>
            <a:noFill/>
          </a:ln>
          <a:effectLst>
            <a:outerShdw blurRad="57150" dist="19050" dir="5400000" algn="bl" rotWithShape="0">
              <a:srgbClr val="000000">
                <a:alpha val="50000"/>
              </a:srgbClr>
            </a:outerShdw>
          </a:effectLst>
        </p:spPr>
      </p:pic>
      <p:pic>
        <p:nvPicPr>
          <p:cNvPr id="473" name="Google Shape;473;p44"/>
          <p:cNvPicPr preferRelativeResize="0"/>
          <p:nvPr/>
        </p:nvPicPr>
        <p:blipFill>
          <a:blip r:embed="rId8">
            <a:alphaModFix/>
          </a:blip>
          <a:stretch>
            <a:fillRect/>
          </a:stretch>
        </p:blipFill>
        <p:spPr>
          <a:xfrm>
            <a:off x="94208" y="3132696"/>
            <a:ext cx="2964279" cy="1735825"/>
          </a:xfrm>
          <a:prstGeom prst="rect">
            <a:avLst/>
          </a:prstGeom>
          <a:noFill/>
          <a:ln>
            <a:noFill/>
          </a:ln>
        </p:spPr>
      </p:pic>
      <p:cxnSp>
        <p:nvCxnSpPr>
          <p:cNvPr id="474" name="Google Shape;474;p44"/>
          <p:cNvCxnSpPr/>
          <p:nvPr/>
        </p:nvCxnSpPr>
        <p:spPr>
          <a:xfrm rot="-5400000">
            <a:off x="2782525" y="3627076"/>
            <a:ext cx="547500" cy="14100"/>
          </a:xfrm>
          <a:prstGeom prst="curvedConnector3">
            <a:avLst>
              <a:gd name="adj1" fmla="val 8439"/>
            </a:avLst>
          </a:prstGeom>
          <a:noFill/>
          <a:ln w="9525" cap="flat" cmpd="sng">
            <a:solidFill>
              <a:schemeClr val="dk2"/>
            </a:solidFill>
            <a:prstDash val="solid"/>
            <a:round/>
            <a:headEnd type="none" w="med" len="med"/>
            <a:tailEnd type="none" w="med" len="med"/>
          </a:ln>
        </p:spPr>
      </p:cxnSp>
      <p:pic>
        <p:nvPicPr>
          <p:cNvPr id="475" name="Google Shape;475;p44"/>
          <p:cNvPicPr preferRelativeResize="0"/>
          <p:nvPr/>
        </p:nvPicPr>
        <p:blipFill>
          <a:blip r:embed="rId9">
            <a:alphaModFix/>
          </a:blip>
          <a:stretch>
            <a:fillRect/>
          </a:stretch>
        </p:blipFill>
        <p:spPr>
          <a:xfrm>
            <a:off x="3058500" y="2679657"/>
            <a:ext cx="944100" cy="944100"/>
          </a:xfrm>
          <a:prstGeom prst="rect">
            <a:avLst/>
          </a:prstGeom>
          <a:noFill/>
          <a:ln>
            <a:noFill/>
          </a:ln>
        </p:spPr>
      </p:pic>
      <p:sp>
        <p:nvSpPr>
          <p:cNvPr id="476" name="Google Shape;476;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23</a:t>
            </a:fld>
            <a:endParaRPr sz="1500" b="1">
              <a:solidFill>
                <a:srgbClr val="000000"/>
              </a:solidFill>
              <a:latin typeface="Catamaran"/>
              <a:ea typeface="Catamaran"/>
              <a:cs typeface="Catamaran"/>
              <a:sym typeface="Catamar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80"/>
        <p:cNvGrpSpPr/>
        <p:nvPr/>
      </p:nvGrpSpPr>
      <p:grpSpPr>
        <a:xfrm>
          <a:off x="0" y="0"/>
          <a:ext cx="0" cy="0"/>
          <a:chOff x="0" y="0"/>
          <a:chExt cx="0" cy="0"/>
        </a:xfrm>
      </p:grpSpPr>
      <p:pic>
        <p:nvPicPr>
          <p:cNvPr id="481" name="Google Shape;481;p45"/>
          <p:cNvPicPr preferRelativeResize="0"/>
          <p:nvPr/>
        </p:nvPicPr>
        <p:blipFill>
          <a:blip r:embed="rId4">
            <a:alphaModFix/>
          </a:blip>
          <a:stretch>
            <a:fillRect/>
          </a:stretch>
        </p:blipFill>
        <p:spPr>
          <a:xfrm>
            <a:off x="301775" y="150200"/>
            <a:ext cx="8633950" cy="4843100"/>
          </a:xfrm>
          <a:prstGeom prst="rect">
            <a:avLst/>
          </a:prstGeom>
          <a:noFill/>
          <a:ln>
            <a:noFill/>
          </a:ln>
        </p:spPr>
      </p:pic>
      <p:sp>
        <p:nvSpPr>
          <p:cNvPr id="482" name="Google Shape;482;p45"/>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45"/>
          <p:cNvPicPr preferRelativeResize="0"/>
          <p:nvPr/>
        </p:nvPicPr>
        <p:blipFill>
          <a:blip r:embed="rId5">
            <a:alphaModFix/>
          </a:blip>
          <a:stretch>
            <a:fillRect/>
          </a:stretch>
        </p:blipFill>
        <p:spPr>
          <a:xfrm rot="-195510">
            <a:off x="653300" y="3216501"/>
            <a:ext cx="1503325" cy="1503325"/>
          </a:xfrm>
          <a:prstGeom prst="rect">
            <a:avLst/>
          </a:prstGeom>
          <a:noFill/>
          <a:ln>
            <a:noFill/>
          </a:ln>
        </p:spPr>
      </p:pic>
      <p:pic>
        <p:nvPicPr>
          <p:cNvPr id="485" name="Google Shape;485;p45"/>
          <p:cNvPicPr preferRelativeResize="0"/>
          <p:nvPr/>
        </p:nvPicPr>
        <p:blipFill>
          <a:blip r:embed="rId6">
            <a:alphaModFix/>
          </a:blip>
          <a:stretch>
            <a:fillRect/>
          </a:stretch>
        </p:blipFill>
        <p:spPr>
          <a:xfrm rot="501652">
            <a:off x="1681225" y="2932825"/>
            <a:ext cx="1834901" cy="1834901"/>
          </a:xfrm>
          <a:prstGeom prst="rect">
            <a:avLst/>
          </a:prstGeom>
          <a:noFill/>
          <a:ln>
            <a:noFill/>
          </a:ln>
        </p:spPr>
      </p:pic>
      <p:sp>
        <p:nvSpPr>
          <p:cNvPr id="486" name="Google Shape;486;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999999"/>
                </a:solidFill>
                <a:latin typeface="Catamaran"/>
                <a:ea typeface="Catamaran"/>
                <a:cs typeface="Catamaran"/>
                <a:sym typeface="Catamaran"/>
              </a:rPr>
              <a:t>24</a:t>
            </a:fld>
            <a:endParaRPr sz="1500" b="1">
              <a:solidFill>
                <a:srgbClr val="999999"/>
              </a:solidFill>
              <a:latin typeface="Catamaran"/>
              <a:ea typeface="Catamaran"/>
              <a:cs typeface="Catamaran"/>
              <a:sym typeface="Catamaran"/>
            </a:endParaRPr>
          </a:p>
        </p:txBody>
      </p:sp>
      <p:pic>
        <p:nvPicPr>
          <p:cNvPr id="2" name="Online Media 1" title="NODUS Video Guide">
            <a:hlinkClick r:id="" action="ppaction://media"/>
            <a:extLst>
              <a:ext uri="{FF2B5EF4-FFF2-40B4-BE49-F238E27FC236}">
                <a16:creationId xmlns:a16="http://schemas.microsoft.com/office/drawing/2014/main" id="{83936E00-3B1D-EC3E-A7B1-58FE4BC265F1}"/>
              </a:ext>
            </a:extLst>
          </p:cNvPr>
          <p:cNvPicPr>
            <a:picLocks noRot="1" noChangeAspect="1"/>
          </p:cNvPicPr>
          <p:nvPr>
            <a:videoFile r:link="rId1"/>
          </p:nvPr>
        </p:nvPicPr>
        <p:blipFill>
          <a:blip r:embed="rId7"/>
          <a:stretch>
            <a:fillRect/>
          </a:stretch>
        </p:blipFill>
        <p:spPr>
          <a:xfrm>
            <a:off x="2833635" y="1324818"/>
            <a:ext cx="3717890" cy="1798303"/>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C6139B-FA4B-F981-0970-9FE2A0E110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Online Media 3" title="NODUS Video Guide">
            <a:hlinkClick r:id="" action="ppaction://media"/>
            <a:extLst>
              <a:ext uri="{FF2B5EF4-FFF2-40B4-BE49-F238E27FC236}">
                <a16:creationId xmlns:a16="http://schemas.microsoft.com/office/drawing/2014/main" id="{F91D6438-148D-EEF4-A3E4-886F5395AA5C}"/>
              </a:ext>
            </a:extLst>
          </p:cNvPr>
          <p:cNvPicPr>
            <a:picLocks noRot="1" noChangeAspect="1"/>
          </p:cNvPicPr>
          <p:nvPr>
            <a:videoFile r:link="rId1"/>
          </p:nvPr>
        </p:nvPicPr>
        <p:blipFill>
          <a:blip r:embed="rId3"/>
          <a:stretch>
            <a:fillRect/>
          </a:stretch>
        </p:blipFill>
        <p:spPr>
          <a:xfrm>
            <a:off x="16668" y="-49"/>
            <a:ext cx="9110663" cy="5143500"/>
          </a:xfrm>
          <a:prstGeom prst="rect">
            <a:avLst/>
          </a:prstGeom>
        </p:spPr>
      </p:pic>
    </p:spTree>
    <p:extLst>
      <p:ext uri="{BB962C8B-B14F-4D97-AF65-F5344CB8AC3E}">
        <p14:creationId xmlns:p14="http://schemas.microsoft.com/office/powerpoint/2010/main" val="2288466092"/>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91"/>
        <p:cNvGrpSpPr/>
        <p:nvPr/>
      </p:nvGrpSpPr>
      <p:grpSpPr>
        <a:xfrm>
          <a:off x="0" y="0"/>
          <a:ext cx="0" cy="0"/>
          <a:chOff x="0" y="0"/>
          <a:chExt cx="0" cy="0"/>
        </a:xfrm>
      </p:grpSpPr>
      <p:sp>
        <p:nvSpPr>
          <p:cNvPr id="492" name="Google Shape;492;p46"/>
          <p:cNvSpPr/>
          <p:nvPr/>
        </p:nvSpPr>
        <p:spPr>
          <a:xfrm rot="5400000">
            <a:off x="1428875" y="205200"/>
            <a:ext cx="3358800" cy="502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txBox="1">
            <a:spLocks noGrp="1"/>
          </p:cNvSpPr>
          <p:nvPr>
            <p:ph type="subTitle" idx="1"/>
          </p:nvPr>
        </p:nvSpPr>
        <p:spPr>
          <a:xfrm>
            <a:off x="755000" y="2314225"/>
            <a:ext cx="31608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Does anyone have any questions?</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Follow the project updates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None/>
            </a:pPr>
            <a:r>
              <a:rPr lang="en">
                <a:solidFill>
                  <a:schemeClr val="lt1"/>
                </a:solidFill>
              </a:rPr>
              <a:t>Safwan Halabi - Soon-to-be Software Engineer</a:t>
            </a:r>
            <a:endParaRPr>
              <a:solidFill>
                <a:schemeClr val="lt1"/>
              </a:solidFill>
            </a:endParaRPr>
          </a:p>
          <a:p>
            <a:pPr marL="0" lvl="0" indent="0" algn="l" rtl="0">
              <a:spcBef>
                <a:spcPts val="1000"/>
              </a:spcBef>
              <a:spcAft>
                <a:spcPts val="0"/>
              </a:spcAft>
              <a:buNone/>
            </a:pPr>
            <a:r>
              <a:rPr lang="en">
                <a:solidFill>
                  <a:schemeClr val="lt1"/>
                </a:solidFill>
              </a:rPr>
              <a:t>Bishara Bisharat - Soon-to-be Software Engineer</a:t>
            </a:r>
            <a:endParaRPr>
              <a:solidFill>
                <a:schemeClr val="lt1"/>
              </a:solidFill>
            </a:endParaRPr>
          </a:p>
          <a:p>
            <a:pPr marL="0" lvl="0" indent="0" algn="l" rtl="0">
              <a:spcBef>
                <a:spcPts val="1000"/>
              </a:spcBef>
              <a:spcAft>
                <a:spcPts val="1000"/>
              </a:spcAft>
              <a:buNone/>
            </a:pPr>
            <a:r>
              <a:rPr lang="en">
                <a:solidFill>
                  <a:schemeClr val="lt1"/>
                </a:solidFill>
              </a:rPr>
              <a:t>(Depending on how this presentation goes)</a:t>
            </a:r>
            <a:endParaRPr>
              <a:solidFill>
                <a:schemeClr val="lt1"/>
              </a:solidFill>
            </a:endParaRPr>
          </a:p>
        </p:txBody>
      </p:sp>
      <p:sp>
        <p:nvSpPr>
          <p:cNvPr id="494" name="Google Shape;494;p46"/>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lt1"/>
                </a:solidFill>
              </a:rPr>
              <a:t>THANKS</a:t>
            </a:r>
            <a:endParaRPr sz="3000">
              <a:solidFill>
                <a:schemeClr val="lt1"/>
              </a:solidFill>
            </a:endParaRPr>
          </a:p>
        </p:txBody>
      </p:sp>
      <p:pic>
        <p:nvPicPr>
          <p:cNvPr id="495" name="Google Shape;495;p46"/>
          <p:cNvPicPr preferRelativeResize="0"/>
          <p:nvPr/>
        </p:nvPicPr>
        <p:blipFill>
          <a:blip r:embed="rId3">
            <a:alphaModFix/>
          </a:blip>
          <a:stretch>
            <a:fillRect/>
          </a:stretch>
        </p:blipFill>
        <p:spPr>
          <a:xfrm>
            <a:off x="3992091" y="0"/>
            <a:ext cx="5151919" cy="5143500"/>
          </a:xfrm>
          <a:prstGeom prst="rect">
            <a:avLst/>
          </a:prstGeom>
          <a:noFill/>
          <a:ln>
            <a:noFill/>
          </a:ln>
        </p:spPr>
      </p:pic>
      <p:sp>
        <p:nvSpPr>
          <p:cNvPr id="496" name="Google Shape;4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26</a:t>
            </a:fld>
            <a:endParaRPr sz="1500" b="1">
              <a:solidFill>
                <a:srgbClr val="000000"/>
              </a:solidFill>
              <a:latin typeface="Catamaran"/>
              <a:ea typeface="Catamaran"/>
              <a:cs typeface="Catamaran"/>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2"/>
        <p:cNvGrpSpPr/>
        <p:nvPr/>
      </p:nvGrpSpPr>
      <p:grpSpPr>
        <a:xfrm>
          <a:off x="0" y="0"/>
          <a:ext cx="0" cy="0"/>
          <a:chOff x="0" y="0"/>
          <a:chExt cx="0" cy="0"/>
        </a:xfrm>
      </p:grpSpPr>
      <p:pic>
        <p:nvPicPr>
          <p:cNvPr id="173" name="Google Shape;173;p24"/>
          <p:cNvPicPr preferRelativeResize="0"/>
          <p:nvPr/>
        </p:nvPicPr>
        <p:blipFill rotWithShape="1">
          <a:blip r:embed="rId3">
            <a:alphaModFix/>
          </a:blip>
          <a:srcRect l="25608" r="25613"/>
          <a:stretch/>
        </p:blipFill>
        <p:spPr>
          <a:xfrm>
            <a:off x="5381625" y="0"/>
            <a:ext cx="3762374" cy="5143500"/>
          </a:xfrm>
          <a:prstGeom prst="rect">
            <a:avLst/>
          </a:prstGeom>
          <a:noFill/>
          <a:ln>
            <a:noFill/>
          </a:ln>
        </p:spPr>
      </p:pic>
      <p:sp>
        <p:nvSpPr>
          <p:cNvPr id="174" name="Google Shape;174;p24"/>
          <p:cNvSpPr/>
          <p:nvPr/>
        </p:nvSpPr>
        <p:spPr>
          <a:xfrm>
            <a:off x="4819650" y="1577400"/>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txBox="1">
            <a:spLocks noGrp="1"/>
          </p:cNvSpPr>
          <p:nvPr>
            <p:ph type="subTitle" idx="1"/>
          </p:nvPr>
        </p:nvSpPr>
        <p:spPr>
          <a:xfrm flipH="1">
            <a:off x="486813" y="1614750"/>
            <a:ext cx="4208100" cy="19140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ADHD is a common neurodevelopmental disorder affecting both children and adults.</a:t>
            </a:r>
            <a:endParaRPr/>
          </a:p>
          <a:p>
            <a:pPr marL="457200" lvl="0" indent="-304800" algn="l" rtl="0">
              <a:lnSpc>
                <a:spcPct val="100000"/>
              </a:lnSpc>
              <a:spcBef>
                <a:spcPts val="1000"/>
              </a:spcBef>
              <a:spcAft>
                <a:spcPts val="0"/>
              </a:spcAft>
              <a:buSzPts val="1200"/>
              <a:buChar char="●"/>
            </a:pPr>
            <a:r>
              <a:rPr lang="en"/>
              <a:t>It impacts focus, attention, and impulsivity.</a:t>
            </a:r>
            <a:endParaRPr/>
          </a:p>
          <a:p>
            <a:pPr marL="457200" lvl="0" indent="-304800" algn="l" rtl="0">
              <a:lnSpc>
                <a:spcPct val="100000"/>
              </a:lnSpc>
              <a:spcBef>
                <a:spcPts val="1000"/>
              </a:spcBef>
              <a:spcAft>
                <a:spcPts val="0"/>
              </a:spcAft>
              <a:buSzPts val="1200"/>
              <a:buChar char="●"/>
            </a:pPr>
            <a:r>
              <a:rPr lang="en"/>
              <a:t>Often misunderstood as just excessive energy, ADHD can significantly affect daily life at school, home, and work.</a:t>
            </a:r>
            <a:endParaRPr/>
          </a:p>
          <a:p>
            <a:pPr marL="457200" lvl="0" indent="-304800" algn="l" rtl="0">
              <a:lnSpc>
                <a:spcPct val="100000"/>
              </a:lnSpc>
              <a:spcBef>
                <a:spcPts val="1000"/>
              </a:spcBef>
              <a:spcAft>
                <a:spcPts val="1000"/>
              </a:spcAft>
              <a:buSzPts val="1200"/>
              <a:buChar char="●"/>
            </a:pPr>
            <a:r>
              <a:rPr lang="en"/>
              <a:t>Understanding ADHD helps create better support systems and unlocks the potential of those who have it.</a:t>
            </a:r>
            <a:endParaRPr/>
          </a:p>
        </p:txBody>
      </p:sp>
      <p:sp>
        <p:nvSpPr>
          <p:cNvPr id="176" name="Google Shape;176;p24"/>
          <p:cNvSpPr txBox="1">
            <a:spLocks noGrp="1"/>
          </p:cNvSpPr>
          <p:nvPr>
            <p:ph type="title"/>
          </p:nvPr>
        </p:nvSpPr>
        <p:spPr>
          <a:xfrm>
            <a:off x="476775" y="324100"/>
            <a:ext cx="38355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 - ADHD</a:t>
            </a:r>
            <a:endParaRPr/>
          </a:p>
        </p:txBody>
      </p:sp>
      <p:sp>
        <p:nvSpPr>
          <p:cNvPr id="177" name="Google Shape;177;p24"/>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24"/>
          <p:cNvPicPr preferRelativeResize="0"/>
          <p:nvPr/>
        </p:nvPicPr>
        <p:blipFill>
          <a:blip r:embed="rId4">
            <a:alphaModFix/>
          </a:blip>
          <a:stretch>
            <a:fillRect/>
          </a:stretch>
        </p:blipFill>
        <p:spPr>
          <a:xfrm>
            <a:off x="5312115" y="2164025"/>
            <a:ext cx="2264250" cy="815450"/>
          </a:xfrm>
          <a:prstGeom prst="rect">
            <a:avLst/>
          </a:prstGeom>
          <a:noFill/>
          <a:ln>
            <a:noFill/>
          </a:ln>
        </p:spPr>
      </p:pic>
      <p:sp>
        <p:nvSpPr>
          <p:cNvPr id="179" name="Google Shape;17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3</a:t>
            </a:fld>
            <a:endParaRPr sz="1500" b="1">
              <a:solidFill>
                <a:srgbClr val="000000"/>
              </a:solidFill>
              <a:latin typeface="Catamaran"/>
              <a:ea typeface="Catamaran"/>
              <a:cs typeface="Catamaran"/>
              <a:sym typeface="Catamar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3"/>
        <p:cNvGrpSpPr/>
        <p:nvPr/>
      </p:nvGrpSpPr>
      <p:grpSpPr>
        <a:xfrm>
          <a:off x="0" y="0"/>
          <a:ext cx="0" cy="0"/>
          <a:chOff x="0" y="0"/>
          <a:chExt cx="0" cy="0"/>
        </a:xfrm>
      </p:grpSpPr>
      <p:sp>
        <p:nvSpPr>
          <p:cNvPr id="184" name="Google Shape;184;p25"/>
          <p:cNvSpPr txBox="1">
            <a:spLocks noGrp="1"/>
          </p:cNvSpPr>
          <p:nvPr>
            <p:ph type="ctrTitle" idx="6"/>
          </p:nvPr>
        </p:nvSpPr>
        <p:spPr>
          <a:xfrm rot="5400000">
            <a:off x="6685437" y="2408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ADHD Symptoms</a:t>
            </a:r>
            <a:endParaRPr/>
          </a:p>
        </p:txBody>
      </p:sp>
      <p:sp>
        <p:nvSpPr>
          <p:cNvPr id="185" name="Google Shape;185;p25"/>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p:nvPr/>
        </p:nvSpPr>
        <p:spPr>
          <a:xfrm>
            <a:off x="3607475" y="-25500"/>
            <a:ext cx="3607500" cy="265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Involves hasty actions without thought, interrupting others, and difficulty waiting for turns.</a:t>
            </a:r>
            <a:endParaRPr sz="1200"/>
          </a:p>
        </p:txBody>
      </p:sp>
      <p:sp>
        <p:nvSpPr>
          <p:cNvPr id="190" name="Google Shape;190;p2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Characterized by excessive movement, fidgeting, and difficulty staying still.</a:t>
            </a:r>
            <a:endParaRPr sz="1200">
              <a:solidFill>
                <a:schemeClr val="lt1"/>
              </a:solidFill>
            </a:endParaRPr>
          </a:p>
        </p:txBody>
      </p:sp>
      <p:sp>
        <p:nvSpPr>
          <p:cNvPr id="191" name="Google Shape;191;p2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Marked by difficulty focusing, being easily distracted, and trouble following through on tasks.</a:t>
            </a:r>
            <a:endParaRPr sz="1200">
              <a:solidFill>
                <a:schemeClr val="lt1"/>
              </a:solidFill>
            </a:endParaRPr>
          </a:p>
        </p:txBody>
      </p:sp>
      <p:sp>
        <p:nvSpPr>
          <p:cNvPr id="192" name="Google Shape;192;p25"/>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Hyperactivity</a:t>
            </a:r>
            <a:endParaRPr>
              <a:solidFill>
                <a:schemeClr val="lt1"/>
              </a:solidFill>
            </a:endParaRPr>
          </a:p>
        </p:txBody>
      </p:sp>
      <p:sp>
        <p:nvSpPr>
          <p:cNvPr id="193" name="Google Shape;193;p25"/>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Inattention</a:t>
            </a:r>
            <a:endParaRPr>
              <a:solidFill>
                <a:schemeClr val="lt1"/>
              </a:solidFill>
            </a:endParaRPr>
          </a:p>
        </p:txBody>
      </p:sp>
      <p:sp>
        <p:nvSpPr>
          <p:cNvPr id="194" name="Google Shape;194;p25"/>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Impulsivity</a:t>
            </a:r>
            <a:endParaRPr>
              <a:solidFill>
                <a:schemeClr val="dk1"/>
              </a:solidFill>
            </a:endParaRPr>
          </a:p>
        </p:txBody>
      </p:sp>
      <p:sp>
        <p:nvSpPr>
          <p:cNvPr id="195" name="Google Shape;195;p25"/>
          <p:cNvSpPr txBox="1">
            <a:spLocks noGrp="1"/>
          </p:cNvSpPr>
          <p:nvPr>
            <p:ph type="ctrTitle" idx="7"/>
          </p:nvPr>
        </p:nvSpPr>
        <p:spPr>
          <a:xfrm>
            <a:off x="4213664" y="3331934"/>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Combined</a:t>
            </a:r>
            <a:endParaRPr/>
          </a:p>
        </p:txBody>
      </p:sp>
      <p:sp>
        <p:nvSpPr>
          <p:cNvPr id="196" name="Google Shape;196;p2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Displays symptoms from both hyperactivity/impulsivity and inattention categories.</a:t>
            </a:r>
            <a:endParaRPr sz="1200"/>
          </a:p>
        </p:txBody>
      </p:sp>
      <p:sp>
        <p:nvSpPr>
          <p:cNvPr id="197" name="Google Shape;19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4</a:t>
            </a:fld>
            <a:endParaRPr sz="1500" b="1">
              <a:solidFill>
                <a:srgbClr val="000000"/>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1"/>
        <p:cNvGrpSpPr/>
        <p:nvPr/>
      </p:nvGrpSpPr>
      <p:grpSpPr>
        <a:xfrm>
          <a:off x="0" y="0"/>
          <a:ext cx="0" cy="0"/>
          <a:chOff x="0" y="0"/>
          <a:chExt cx="0" cy="0"/>
        </a:xfrm>
      </p:grpSpPr>
      <p:pic>
        <p:nvPicPr>
          <p:cNvPr id="202" name="Google Shape;202;p26"/>
          <p:cNvPicPr preferRelativeResize="0"/>
          <p:nvPr/>
        </p:nvPicPr>
        <p:blipFill>
          <a:blip r:embed="rId3">
            <a:alphaModFix/>
          </a:blip>
          <a:stretch>
            <a:fillRect/>
          </a:stretch>
        </p:blipFill>
        <p:spPr>
          <a:xfrm>
            <a:off x="248275" y="276150"/>
            <a:ext cx="6966725" cy="2987875"/>
          </a:xfrm>
          <a:prstGeom prst="rect">
            <a:avLst/>
          </a:prstGeom>
          <a:noFill/>
          <a:ln>
            <a:noFill/>
          </a:ln>
        </p:spPr>
      </p:pic>
      <p:sp>
        <p:nvSpPr>
          <p:cNvPr id="203" name="Google Shape;203;p26"/>
          <p:cNvSpPr txBox="1">
            <a:spLocks noGrp="1"/>
          </p:cNvSpPr>
          <p:nvPr>
            <p:ph type="ctrTitle" idx="4"/>
          </p:nvPr>
        </p:nvSpPr>
        <p:spPr>
          <a:xfrm rot="5400000">
            <a:off x="6582675" y="2610325"/>
            <a:ext cx="2913300" cy="6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Current Technologies</a:t>
            </a:r>
            <a:endParaRPr>
              <a:solidFill>
                <a:schemeClr val="dk2"/>
              </a:solidFill>
            </a:endParaRPr>
          </a:p>
        </p:txBody>
      </p:sp>
      <p:sp>
        <p:nvSpPr>
          <p:cNvPr id="204" name="Google Shape;204;p26"/>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txBox="1">
            <a:spLocks noGrp="1"/>
          </p:cNvSpPr>
          <p:nvPr>
            <p:ph type="subTitle" idx="1"/>
          </p:nvPr>
        </p:nvSpPr>
        <p:spPr>
          <a:xfrm>
            <a:off x="5213975" y="3477601"/>
            <a:ext cx="1522200" cy="10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Helps rule out other medical conditions that might look like ADHD.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It focuses on overall health but cannot diagnose ADHD directly.</a:t>
            </a:r>
            <a:endParaRPr>
              <a:solidFill>
                <a:schemeClr val="lt1"/>
              </a:solidFill>
            </a:endParaRPr>
          </a:p>
        </p:txBody>
      </p:sp>
      <p:sp>
        <p:nvSpPr>
          <p:cNvPr id="206" name="Google Shape;206;p26"/>
          <p:cNvSpPr txBox="1">
            <a:spLocks noGrp="1"/>
          </p:cNvSpPr>
          <p:nvPr>
            <p:ph type="subTitle" idx="3"/>
          </p:nvPr>
        </p:nvSpPr>
        <p:spPr>
          <a:xfrm>
            <a:off x="308575" y="3477600"/>
            <a:ext cx="1798800" cy="14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Gather information from patients or caregivers about ADHD symptoms.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They help spot patterns but depend on honest answers.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They provide a starting point for further evaluation.</a:t>
            </a:r>
            <a:endParaRPr>
              <a:solidFill>
                <a:schemeClr val="lt1"/>
              </a:solidFill>
            </a:endParaRPr>
          </a:p>
        </p:txBody>
      </p:sp>
      <p:sp>
        <p:nvSpPr>
          <p:cNvPr id="207" name="Google Shape;207;p26"/>
          <p:cNvSpPr txBox="1">
            <a:spLocks noGrp="1"/>
          </p:cNvSpPr>
          <p:nvPr>
            <p:ph type="ctrTitle" idx="2"/>
          </p:nvPr>
        </p:nvSpPr>
        <p:spPr>
          <a:xfrm>
            <a:off x="308575" y="2916825"/>
            <a:ext cx="20016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QUESTIONNAIRES &amp; REPORTS</a:t>
            </a:r>
            <a:endParaRPr sz="1600"/>
          </a:p>
        </p:txBody>
      </p:sp>
      <p:sp>
        <p:nvSpPr>
          <p:cNvPr id="208" name="Google Shape;208;p26"/>
          <p:cNvSpPr txBox="1">
            <a:spLocks noGrp="1"/>
          </p:cNvSpPr>
          <p:nvPr>
            <p:ph type="ctrTitle"/>
          </p:nvPr>
        </p:nvSpPr>
        <p:spPr>
          <a:xfrm>
            <a:off x="5196225" y="29168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PHYSICAL EXAMINATION</a:t>
            </a:r>
            <a:endParaRPr sz="1600"/>
          </a:p>
        </p:txBody>
      </p:sp>
      <p:sp>
        <p:nvSpPr>
          <p:cNvPr id="209" name="Google Shape;209;p26"/>
          <p:cNvSpPr txBox="1">
            <a:spLocks noGrp="1"/>
          </p:cNvSpPr>
          <p:nvPr>
            <p:ph type="ctrTitle" idx="5"/>
          </p:nvPr>
        </p:nvSpPr>
        <p:spPr>
          <a:xfrm>
            <a:off x="2706953" y="2848100"/>
            <a:ext cx="1889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000"/>
              <a:buFont typeface="Arial Black"/>
              <a:buNone/>
            </a:pPr>
            <a:r>
              <a:rPr lang="en" sz="1600"/>
              <a:t>INTERVIEWS</a:t>
            </a:r>
            <a:endParaRPr sz="1600"/>
          </a:p>
        </p:txBody>
      </p:sp>
      <p:sp>
        <p:nvSpPr>
          <p:cNvPr id="210" name="Google Shape;210;p26"/>
          <p:cNvSpPr txBox="1">
            <a:spLocks noGrp="1"/>
          </p:cNvSpPr>
          <p:nvPr>
            <p:ph type="subTitle" idx="6"/>
          </p:nvPr>
        </p:nvSpPr>
        <p:spPr>
          <a:xfrm>
            <a:off x="2729375" y="3492552"/>
            <a:ext cx="1798800" cy="11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Talking with a mental health professional is the main way to diagnose ADHD.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Unlike questionnaires, interviews allow for a back-and-forth conversation, giving a clearer picture of the symptoms.</a:t>
            </a:r>
            <a:endParaRPr>
              <a:solidFill>
                <a:schemeClr val="lt1"/>
              </a:solidFill>
            </a:endParaRPr>
          </a:p>
        </p:txBody>
      </p:sp>
      <p:sp>
        <p:nvSpPr>
          <p:cNvPr id="211" name="Google Shape;211;p26"/>
          <p:cNvSpPr/>
          <p:nvPr/>
        </p:nvSpPr>
        <p:spPr>
          <a:xfrm rot="10800000" flipH="1">
            <a:off x="0" y="2424900"/>
            <a:ext cx="721500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5</a:t>
            </a:fld>
            <a:endParaRPr sz="1500" b="1">
              <a:solidFill>
                <a:srgbClr val="000000"/>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6"/>
        <p:cNvGrpSpPr/>
        <p:nvPr/>
      </p:nvGrpSpPr>
      <p:grpSpPr>
        <a:xfrm>
          <a:off x="0" y="0"/>
          <a:ext cx="0" cy="0"/>
          <a:chOff x="0" y="0"/>
          <a:chExt cx="0" cy="0"/>
        </a:xfrm>
      </p:grpSpPr>
      <p:sp>
        <p:nvSpPr>
          <p:cNvPr id="217" name="Google Shape;217;p27"/>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txBox="1">
            <a:spLocks noGrp="1"/>
          </p:cNvSpPr>
          <p:nvPr>
            <p:ph type="ctrTitle" idx="4"/>
          </p:nvPr>
        </p:nvSpPr>
        <p:spPr>
          <a:xfrm rot="5400000">
            <a:off x="6924425" y="2825249"/>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PROJECT GOALS</a:t>
            </a:r>
            <a:endParaRPr>
              <a:solidFill>
                <a:schemeClr val="lt1"/>
              </a:solidFill>
            </a:endParaRPr>
          </a:p>
        </p:txBody>
      </p:sp>
      <p:pic>
        <p:nvPicPr>
          <p:cNvPr id="219" name="Google Shape;219;p27"/>
          <p:cNvPicPr preferRelativeResize="0"/>
          <p:nvPr/>
        </p:nvPicPr>
        <p:blipFill rotWithShape="1">
          <a:blip r:embed="rId3">
            <a:alphaModFix/>
          </a:blip>
          <a:srcRect t="15782" b="15775"/>
          <a:stretch/>
        </p:blipFill>
        <p:spPr>
          <a:xfrm>
            <a:off x="0" y="2623525"/>
            <a:ext cx="4091848" cy="1867500"/>
          </a:xfrm>
          <a:prstGeom prst="rect">
            <a:avLst/>
          </a:prstGeom>
          <a:noFill/>
          <a:ln>
            <a:noFill/>
          </a:ln>
        </p:spPr>
      </p:pic>
      <p:pic>
        <p:nvPicPr>
          <p:cNvPr id="220" name="Google Shape;220;p27"/>
          <p:cNvPicPr preferRelativeResize="0"/>
          <p:nvPr/>
        </p:nvPicPr>
        <p:blipFill rotWithShape="1">
          <a:blip r:embed="rId4">
            <a:alphaModFix/>
          </a:blip>
          <a:srcRect t="15766" b="15773"/>
          <a:stretch/>
        </p:blipFill>
        <p:spPr>
          <a:xfrm>
            <a:off x="0" y="652475"/>
            <a:ext cx="4091850" cy="1867501"/>
          </a:xfrm>
          <a:prstGeom prst="rect">
            <a:avLst/>
          </a:prstGeom>
          <a:noFill/>
          <a:ln>
            <a:noFill/>
          </a:ln>
        </p:spPr>
      </p:pic>
      <p:sp>
        <p:nvSpPr>
          <p:cNvPr id="221" name="Google Shape;221;p27"/>
          <p:cNvSpPr txBox="1">
            <a:spLocks noGrp="1"/>
          </p:cNvSpPr>
          <p:nvPr>
            <p:ph type="subTitle" idx="1"/>
          </p:nvPr>
        </p:nvSpPr>
        <p:spPr>
          <a:xfrm>
            <a:off x="4633950" y="1314500"/>
            <a:ext cx="2714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Accessibility is a must, as we mentioned in the introduction undiagnosed ADHD is a serious issue which isn’t being treated accordingly, our aim is to help detect possible symptoms and help users to deal with their ADHD.</a:t>
            </a:r>
            <a:endParaRPr/>
          </a:p>
        </p:txBody>
      </p:sp>
      <p:sp>
        <p:nvSpPr>
          <p:cNvPr id="222" name="Google Shape;222;p27"/>
          <p:cNvSpPr txBox="1">
            <a:spLocks noGrp="1"/>
          </p:cNvSpPr>
          <p:nvPr>
            <p:ph type="subTitle" idx="2"/>
          </p:nvPr>
        </p:nvSpPr>
        <p:spPr>
          <a:xfrm>
            <a:off x="4633950" y="3218275"/>
            <a:ext cx="26193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detection system which isn’t accurate doesn’t help anyone, our aim is to reach a symptom detection accuracy of over 80%, that way our users can be sure of our system’s results.</a:t>
            </a:r>
            <a:endParaRPr/>
          </a:p>
        </p:txBody>
      </p:sp>
      <p:sp>
        <p:nvSpPr>
          <p:cNvPr id="223" name="Google Shape;223;p27"/>
          <p:cNvSpPr txBox="1">
            <a:spLocks noGrp="1"/>
          </p:cNvSpPr>
          <p:nvPr>
            <p:ph type="ctrTitle"/>
          </p:nvPr>
        </p:nvSpPr>
        <p:spPr>
          <a:xfrm>
            <a:off x="4633950" y="1082096"/>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 1 - Accessibility</a:t>
            </a:r>
            <a:endParaRPr>
              <a:solidFill>
                <a:schemeClr val="lt1"/>
              </a:solidFill>
            </a:endParaRPr>
          </a:p>
        </p:txBody>
      </p:sp>
      <p:sp>
        <p:nvSpPr>
          <p:cNvPr id="224" name="Google Shape;224;p27"/>
          <p:cNvSpPr txBox="1">
            <a:spLocks noGrp="1"/>
          </p:cNvSpPr>
          <p:nvPr>
            <p:ph type="ctrTitle" idx="3"/>
          </p:nvPr>
        </p:nvSpPr>
        <p:spPr>
          <a:xfrm>
            <a:off x="4633950" y="290967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 2 - Accuracy</a:t>
            </a:r>
            <a:endParaRPr>
              <a:solidFill>
                <a:schemeClr val="lt1"/>
              </a:solidFill>
            </a:endParaRPr>
          </a:p>
        </p:txBody>
      </p:sp>
      <p:sp>
        <p:nvSpPr>
          <p:cNvPr id="225" name="Google Shape;225;p27"/>
          <p:cNvSpPr/>
          <p:nvPr/>
        </p:nvSpPr>
        <p:spPr>
          <a:xfrm>
            <a:off x="4091850" y="65247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091850" y="262352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27"/>
          <p:cNvPicPr preferRelativeResize="0"/>
          <p:nvPr/>
        </p:nvPicPr>
        <p:blipFill rotWithShape="1">
          <a:blip r:embed="rId5">
            <a:alphaModFix/>
          </a:blip>
          <a:srcRect t="12092" r="23965" b="8143"/>
          <a:stretch/>
        </p:blipFill>
        <p:spPr>
          <a:xfrm>
            <a:off x="0" y="652475"/>
            <a:ext cx="4091850" cy="1867500"/>
          </a:xfrm>
          <a:prstGeom prst="rect">
            <a:avLst/>
          </a:prstGeom>
          <a:noFill/>
          <a:ln>
            <a:noFill/>
          </a:ln>
        </p:spPr>
      </p:pic>
      <p:pic>
        <p:nvPicPr>
          <p:cNvPr id="228" name="Google Shape;228;p27"/>
          <p:cNvPicPr preferRelativeResize="0"/>
          <p:nvPr/>
        </p:nvPicPr>
        <p:blipFill>
          <a:blip r:embed="rId6">
            <a:alphaModFix/>
          </a:blip>
          <a:stretch>
            <a:fillRect/>
          </a:stretch>
        </p:blipFill>
        <p:spPr>
          <a:xfrm>
            <a:off x="0" y="2623525"/>
            <a:ext cx="4091850" cy="1867500"/>
          </a:xfrm>
          <a:prstGeom prst="rect">
            <a:avLst/>
          </a:prstGeom>
          <a:noFill/>
          <a:ln>
            <a:noFill/>
          </a:ln>
        </p:spPr>
      </p:pic>
      <p:sp>
        <p:nvSpPr>
          <p:cNvPr id="229" name="Google Shape;22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6</a:t>
            </a:fld>
            <a:endParaRPr sz="1500" b="1">
              <a:solidFill>
                <a:srgbClr val="000000"/>
              </a:solidFill>
              <a:latin typeface="Catamaran"/>
              <a:ea typeface="Catamaran"/>
              <a:cs typeface="Catamaran"/>
              <a:sym typeface="Catamar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3"/>
        <p:cNvGrpSpPr/>
        <p:nvPr/>
      </p:nvGrpSpPr>
      <p:grpSpPr>
        <a:xfrm>
          <a:off x="0" y="0"/>
          <a:ext cx="0" cy="0"/>
          <a:chOff x="0" y="0"/>
          <a:chExt cx="0" cy="0"/>
        </a:xfrm>
      </p:grpSpPr>
      <p:pic>
        <p:nvPicPr>
          <p:cNvPr id="234" name="Google Shape;234;p28"/>
          <p:cNvPicPr preferRelativeResize="0"/>
          <p:nvPr/>
        </p:nvPicPr>
        <p:blipFill>
          <a:blip r:embed="rId3">
            <a:alphaModFix/>
          </a:blip>
          <a:stretch>
            <a:fillRect/>
          </a:stretch>
        </p:blipFill>
        <p:spPr>
          <a:xfrm>
            <a:off x="379800" y="199800"/>
            <a:ext cx="8421600" cy="4722000"/>
          </a:xfrm>
          <a:prstGeom prst="rect">
            <a:avLst/>
          </a:prstGeom>
          <a:noFill/>
          <a:ln>
            <a:noFill/>
          </a:ln>
        </p:spPr>
      </p:pic>
      <p:sp>
        <p:nvSpPr>
          <p:cNvPr id="235" name="Google Shape;235;p28"/>
          <p:cNvSpPr/>
          <p:nvPr/>
        </p:nvSpPr>
        <p:spPr>
          <a:xfrm rot="-5400000" flipH="1">
            <a:off x="3281250" y="-725975"/>
            <a:ext cx="2581500" cy="6159000"/>
          </a:xfrm>
          <a:prstGeom prst="rect">
            <a:avLst/>
          </a:prstGeom>
          <a:gradFill>
            <a:gsLst>
              <a:gs pos="0">
                <a:srgbClr val="A9B9D3">
                  <a:alpha val="30980"/>
                </a:srgbClr>
              </a:gs>
              <a:gs pos="100000">
                <a:schemeClr val="accent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txBox="1">
            <a:spLocks noGrp="1"/>
          </p:cNvSpPr>
          <p:nvPr>
            <p:ph type="title"/>
          </p:nvPr>
        </p:nvSpPr>
        <p:spPr>
          <a:xfrm>
            <a:off x="3200400" y="1571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Our Product</a:t>
            </a:r>
            <a:endParaRPr>
              <a:solidFill>
                <a:schemeClr val="lt1"/>
              </a:solidFill>
            </a:endParaRPr>
          </a:p>
        </p:txBody>
      </p:sp>
      <p:sp>
        <p:nvSpPr>
          <p:cNvPr id="237" name="Google Shape;237;p28"/>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7</a:t>
            </a:fld>
            <a:endParaRPr sz="1500" b="1">
              <a:solidFill>
                <a:srgbClr val="000000"/>
              </a:solidFill>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3"/>
        <p:cNvGrpSpPr/>
        <p:nvPr/>
      </p:nvGrpSpPr>
      <p:grpSpPr>
        <a:xfrm>
          <a:off x="0" y="0"/>
          <a:ext cx="0" cy="0"/>
          <a:chOff x="0" y="0"/>
          <a:chExt cx="0" cy="0"/>
        </a:xfrm>
      </p:grpSpPr>
      <p:pic>
        <p:nvPicPr>
          <p:cNvPr id="244" name="Google Shape;244;p29"/>
          <p:cNvPicPr preferRelativeResize="0"/>
          <p:nvPr/>
        </p:nvPicPr>
        <p:blipFill>
          <a:blip r:embed="rId3">
            <a:alphaModFix/>
          </a:blip>
          <a:stretch>
            <a:fillRect/>
          </a:stretch>
        </p:blipFill>
        <p:spPr>
          <a:xfrm>
            <a:off x="578375" y="340750"/>
            <a:ext cx="4342551" cy="4342551"/>
          </a:xfrm>
          <a:prstGeom prst="rect">
            <a:avLst/>
          </a:prstGeom>
          <a:noFill/>
          <a:ln>
            <a:noFill/>
          </a:ln>
          <a:effectLst>
            <a:outerShdw blurRad="57150" dist="19050" dir="5400000" algn="bl" rotWithShape="0">
              <a:srgbClr val="000000">
                <a:alpha val="50000"/>
              </a:srgbClr>
            </a:outerShdw>
          </a:effectLst>
        </p:spPr>
      </p:pic>
      <p:sp>
        <p:nvSpPr>
          <p:cNvPr id="245" name="Google Shape;245;p29"/>
          <p:cNvSpPr/>
          <p:nvPr/>
        </p:nvSpPr>
        <p:spPr>
          <a:xfrm rot="-5400000">
            <a:off x="6349650" y="-27057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txBox="1">
            <a:spLocks noGrp="1"/>
          </p:cNvSpPr>
          <p:nvPr>
            <p:ph type="ctrTitle"/>
          </p:nvPr>
        </p:nvSpPr>
        <p:spPr>
          <a:xfrm>
            <a:off x="5432000" y="-239947"/>
            <a:ext cx="28881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ABOUT THE PROJECT</a:t>
            </a:r>
            <a:endParaRPr sz="2800">
              <a:solidFill>
                <a:schemeClr val="lt1"/>
              </a:solidFill>
            </a:endParaRPr>
          </a:p>
        </p:txBody>
      </p:sp>
      <p:sp>
        <p:nvSpPr>
          <p:cNvPr id="247" name="Google Shape;247;p29"/>
          <p:cNvSpPr txBox="1">
            <a:spLocks noGrp="1"/>
          </p:cNvSpPr>
          <p:nvPr>
            <p:ph type="subTitle" idx="1"/>
          </p:nvPr>
        </p:nvSpPr>
        <p:spPr>
          <a:xfrm>
            <a:off x="5134950" y="1734025"/>
            <a:ext cx="3375000" cy="2133000"/>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Char char="●"/>
            </a:pPr>
            <a:r>
              <a:rPr lang="en" b="1">
                <a:latin typeface="Catamaran"/>
                <a:ea typeface="Catamaran"/>
                <a:cs typeface="Catamaran"/>
                <a:sym typeface="Catamaran"/>
              </a:rPr>
              <a:t>Comprehensive Symptom Detection</a:t>
            </a:r>
            <a:r>
              <a:rPr lang="en"/>
              <a:t>: Combines multiple methods like eye-tracking, vocal analysis, and input from external observers (e.g., parents or teachers).</a:t>
            </a:r>
            <a:endParaRPr/>
          </a:p>
          <a:p>
            <a:pPr marL="457200" lvl="0" indent="-304800" algn="l" rtl="0">
              <a:spcBef>
                <a:spcPts val="1000"/>
              </a:spcBef>
              <a:spcAft>
                <a:spcPts val="0"/>
              </a:spcAft>
              <a:buSzPts val="1200"/>
              <a:buChar char="●"/>
            </a:pPr>
            <a:r>
              <a:rPr lang="en" b="1">
                <a:latin typeface="Catamaran"/>
                <a:ea typeface="Catamaran"/>
                <a:cs typeface="Catamaran"/>
                <a:sym typeface="Catamaran"/>
              </a:rPr>
              <a:t>Advanced AI Integration</a:t>
            </a:r>
            <a:r>
              <a:rPr lang="en"/>
              <a:t>: Utilizes a Deep Learning model that analyzes empirical data and past patient information to enhance detection accuracy.</a:t>
            </a:r>
            <a:endParaRPr/>
          </a:p>
          <a:p>
            <a:pPr marL="457200" lvl="0" indent="-304800" algn="l" rtl="0">
              <a:spcBef>
                <a:spcPts val="1000"/>
              </a:spcBef>
              <a:spcAft>
                <a:spcPts val="0"/>
              </a:spcAft>
              <a:buSzPts val="1200"/>
              <a:buChar char="●"/>
            </a:pPr>
            <a:r>
              <a:rPr lang="en" b="1">
                <a:latin typeface="Catamaran"/>
                <a:ea typeface="Catamaran"/>
                <a:cs typeface="Catamaran"/>
                <a:sym typeface="Catamaran"/>
              </a:rPr>
              <a:t>Accessible to Everyone with WIFI</a:t>
            </a:r>
            <a:r>
              <a:rPr lang="en"/>
              <a:t>: </a:t>
            </a:r>
            <a:br>
              <a:rPr lang="en"/>
            </a:br>
            <a:r>
              <a:rPr lang="en"/>
              <a:t>Our cloud-based architecture allows users to employ our services from anywhere at anytime, no appointment needed!</a:t>
            </a:r>
            <a:endParaRPr/>
          </a:p>
          <a:p>
            <a:pPr marL="0" lvl="0" indent="0" algn="l" rtl="0">
              <a:spcBef>
                <a:spcPts val="0"/>
              </a:spcBef>
              <a:spcAft>
                <a:spcPts val="0"/>
              </a:spcAft>
              <a:buNone/>
            </a:pPr>
            <a:endParaRPr/>
          </a:p>
        </p:txBody>
      </p:sp>
      <p:sp>
        <p:nvSpPr>
          <p:cNvPr id="248" name="Google Shape;248;p29"/>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8</a:t>
            </a:fld>
            <a:endParaRPr sz="1500" b="1">
              <a:solidFill>
                <a:srgbClr val="000000"/>
              </a:solidFill>
              <a:latin typeface="Catamaran"/>
              <a:ea typeface="Catamaran"/>
              <a:cs typeface="Catamaran"/>
              <a:sym typeface="Catamar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3"/>
        <p:cNvGrpSpPr/>
        <p:nvPr/>
      </p:nvGrpSpPr>
      <p:grpSpPr>
        <a:xfrm>
          <a:off x="0" y="0"/>
          <a:ext cx="0" cy="0"/>
          <a:chOff x="0" y="0"/>
          <a:chExt cx="0" cy="0"/>
        </a:xfrm>
      </p:grpSpPr>
      <p:sp>
        <p:nvSpPr>
          <p:cNvPr id="254" name="Google Shape;254;p30"/>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58" name="Google Shape;258;p30"/>
          <p:cNvSpPr txBox="1">
            <a:spLocks noGrp="1"/>
          </p:cNvSpPr>
          <p:nvPr>
            <p:ph type="subTitle" idx="1"/>
          </p:nvPr>
        </p:nvSpPr>
        <p:spPr>
          <a:xfrm>
            <a:off x="1542850" y="1259375"/>
            <a:ext cx="32817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implemented two key tests: a reaction time test and a gaze test.</a:t>
            </a:r>
            <a:endParaRPr sz="1200"/>
          </a:p>
          <a:p>
            <a:pPr marL="0" lvl="0" indent="0" algn="l" rtl="0">
              <a:spcBef>
                <a:spcPts val="1000"/>
              </a:spcBef>
              <a:spcAft>
                <a:spcPts val="0"/>
              </a:spcAft>
              <a:buNone/>
            </a:pPr>
            <a:r>
              <a:rPr lang="en" sz="1200"/>
              <a:t>The gaze test consists of two parts:</a:t>
            </a:r>
            <a:endParaRPr sz="1200"/>
          </a:p>
          <a:p>
            <a:pPr marL="457200" lvl="0" indent="-304800" algn="l" rtl="0">
              <a:spcBef>
                <a:spcPts val="1000"/>
              </a:spcBef>
              <a:spcAft>
                <a:spcPts val="0"/>
              </a:spcAft>
              <a:buSzPts val="1200"/>
              <a:buChar char="●"/>
            </a:pPr>
            <a:r>
              <a:rPr lang="en" sz="1200"/>
              <a:t>Part 1: </a:t>
            </a:r>
            <a:r>
              <a:rPr lang="en" sz="1200" b="1">
                <a:latin typeface="Catamaran"/>
                <a:ea typeface="Catamaran"/>
                <a:cs typeface="Catamaran"/>
                <a:sym typeface="Catamaran"/>
              </a:rPr>
              <a:t>No distractions</a:t>
            </a:r>
            <a:r>
              <a:rPr lang="en" sz="1200"/>
              <a:t>, allowing the user to focus on the reaction time aspect.</a:t>
            </a:r>
            <a:endParaRPr sz="1200"/>
          </a:p>
          <a:p>
            <a:pPr marL="457200" lvl="0" indent="-304800" algn="l" rtl="0">
              <a:spcBef>
                <a:spcPts val="1000"/>
              </a:spcBef>
              <a:spcAft>
                <a:spcPts val="0"/>
              </a:spcAft>
              <a:buSzPts val="1200"/>
              <a:buChar char="●"/>
            </a:pPr>
            <a:r>
              <a:rPr lang="en" sz="1200"/>
              <a:t>Part 2: </a:t>
            </a:r>
            <a:r>
              <a:rPr lang="en" sz="1200" b="1">
                <a:latin typeface="Catamaran"/>
                <a:ea typeface="Catamaran"/>
                <a:cs typeface="Catamaran"/>
                <a:sym typeface="Catamaran"/>
              </a:rPr>
              <a:t>Visual and auditory distractions</a:t>
            </a:r>
            <a:r>
              <a:rPr lang="en" sz="1200"/>
              <a:t> are introduced to observe changes in focus and attention.</a:t>
            </a:r>
            <a:endParaRPr sz="1200"/>
          </a:p>
          <a:p>
            <a:pPr marL="0" lvl="0" indent="0" algn="l" rtl="0">
              <a:spcBef>
                <a:spcPts val="1000"/>
              </a:spcBef>
              <a:spcAft>
                <a:spcPts val="0"/>
              </a:spcAft>
              <a:buNone/>
            </a:pPr>
            <a:r>
              <a:rPr lang="en" sz="1200"/>
              <a:t>Our primary metric was the </a:t>
            </a:r>
            <a:r>
              <a:rPr lang="en" sz="1200" b="1">
                <a:latin typeface="Catamaran"/>
                <a:ea typeface="Catamaran"/>
                <a:cs typeface="Catamaran"/>
                <a:sym typeface="Catamaran"/>
              </a:rPr>
              <a:t>squared difference between adjacent pupil positions</a:t>
            </a:r>
            <a:r>
              <a:rPr lang="en" sz="1200"/>
              <a:t> in the video frames, helping us track eye movements over time.</a:t>
            </a:r>
            <a:endParaRPr sz="1200"/>
          </a:p>
          <a:p>
            <a:pPr marL="0" lvl="0" indent="0" algn="l" rtl="0">
              <a:spcBef>
                <a:spcPts val="1000"/>
              </a:spcBef>
              <a:spcAft>
                <a:spcPts val="0"/>
              </a:spcAft>
              <a:buNone/>
            </a:pPr>
            <a:r>
              <a:rPr lang="en" sz="1200"/>
              <a:t>For easier integration into the deep learning model, </a:t>
            </a:r>
            <a:r>
              <a:rPr lang="en" sz="1200" b="1">
                <a:latin typeface="Catamaran"/>
                <a:ea typeface="Catamaran"/>
                <a:cs typeface="Catamaran"/>
                <a:sym typeface="Catamaran"/>
              </a:rPr>
              <a:t>we calculated the mean, median, and standard deviation</a:t>
            </a:r>
            <a:r>
              <a:rPr lang="en" sz="1200"/>
              <a:t> of these squared differences and for the reaction time results.</a:t>
            </a:r>
            <a:endParaRPr sz="1200"/>
          </a:p>
          <a:p>
            <a:pPr marL="0" lvl="0" indent="0" algn="l" rtl="0">
              <a:spcBef>
                <a:spcPts val="1000"/>
              </a:spcBef>
              <a:spcAft>
                <a:spcPts val="0"/>
              </a:spcAft>
              <a:buNone/>
            </a:pPr>
            <a:endParaRPr sz="1200"/>
          </a:p>
          <a:p>
            <a:pPr marL="0" lvl="0" indent="0" algn="l" rtl="0">
              <a:spcBef>
                <a:spcPts val="1000"/>
              </a:spcBef>
              <a:spcAft>
                <a:spcPts val="0"/>
              </a:spcAft>
              <a:buNone/>
            </a:pPr>
            <a:endParaRPr sz="1200"/>
          </a:p>
          <a:p>
            <a:pPr marL="0" lvl="0" indent="0" algn="l" rtl="0">
              <a:spcBef>
                <a:spcPts val="1000"/>
              </a:spcBef>
              <a:spcAft>
                <a:spcPts val="1000"/>
              </a:spcAft>
              <a:buNone/>
            </a:pPr>
            <a:endParaRPr sz="1200"/>
          </a:p>
        </p:txBody>
      </p:sp>
      <p:sp>
        <p:nvSpPr>
          <p:cNvPr id="259" name="Google Shape;259;p30"/>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Eye-Tracking</a:t>
            </a:r>
            <a:endParaRPr>
              <a:solidFill>
                <a:schemeClr val="lt1"/>
              </a:solidFill>
            </a:endParaRPr>
          </a:p>
        </p:txBody>
      </p:sp>
      <p:pic>
        <p:nvPicPr>
          <p:cNvPr id="260" name="Google Shape;260;p30"/>
          <p:cNvPicPr preferRelativeResize="0"/>
          <p:nvPr/>
        </p:nvPicPr>
        <p:blipFill>
          <a:blip r:embed="rId3">
            <a:alphaModFix/>
          </a:blip>
          <a:stretch>
            <a:fillRect/>
          </a:stretch>
        </p:blipFill>
        <p:spPr>
          <a:xfrm>
            <a:off x="4747025" y="289524"/>
            <a:ext cx="2709149" cy="1822975"/>
          </a:xfrm>
          <a:prstGeom prst="rect">
            <a:avLst/>
          </a:prstGeom>
          <a:noFill/>
          <a:ln>
            <a:noFill/>
          </a:ln>
        </p:spPr>
      </p:pic>
      <p:pic>
        <p:nvPicPr>
          <p:cNvPr id="261" name="Google Shape;261;p30"/>
          <p:cNvPicPr preferRelativeResize="0"/>
          <p:nvPr/>
        </p:nvPicPr>
        <p:blipFill>
          <a:blip r:embed="rId4">
            <a:alphaModFix/>
          </a:blip>
          <a:stretch>
            <a:fillRect/>
          </a:stretch>
        </p:blipFill>
        <p:spPr>
          <a:xfrm>
            <a:off x="4413850" y="2040050"/>
            <a:ext cx="3281650" cy="1245274"/>
          </a:xfrm>
          <a:prstGeom prst="rect">
            <a:avLst/>
          </a:prstGeom>
          <a:noFill/>
          <a:ln>
            <a:noFill/>
          </a:ln>
        </p:spPr>
      </p:pic>
      <p:pic>
        <p:nvPicPr>
          <p:cNvPr id="262" name="Google Shape;262;p30"/>
          <p:cNvPicPr preferRelativeResize="0"/>
          <p:nvPr/>
        </p:nvPicPr>
        <p:blipFill>
          <a:blip r:embed="rId5">
            <a:alphaModFix/>
          </a:blip>
          <a:stretch>
            <a:fillRect/>
          </a:stretch>
        </p:blipFill>
        <p:spPr>
          <a:xfrm>
            <a:off x="5370883" y="3171825"/>
            <a:ext cx="1778300" cy="1920975"/>
          </a:xfrm>
          <a:prstGeom prst="rect">
            <a:avLst/>
          </a:prstGeom>
          <a:noFill/>
          <a:ln>
            <a:noFill/>
          </a:ln>
        </p:spPr>
      </p:pic>
      <p:pic>
        <p:nvPicPr>
          <p:cNvPr id="263" name="Google Shape;263;p30"/>
          <p:cNvPicPr preferRelativeResize="0"/>
          <p:nvPr/>
        </p:nvPicPr>
        <p:blipFill>
          <a:blip r:embed="rId6">
            <a:alphaModFix/>
          </a:blip>
          <a:stretch>
            <a:fillRect/>
          </a:stretch>
        </p:blipFill>
        <p:spPr>
          <a:xfrm>
            <a:off x="883300" y="460925"/>
            <a:ext cx="695775" cy="695775"/>
          </a:xfrm>
          <a:prstGeom prst="rect">
            <a:avLst/>
          </a:prstGeom>
          <a:noFill/>
          <a:ln>
            <a:noFill/>
          </a:ln>
        </p:spPr>
      </p:pic>
      <p:sp>
        <p:nvSpPr>
          <p:cNvPr id="264" name="Google Shape;264;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9</a:t>
            </a:fld>
            <a:endParaRPr sz="1500" b="1">
              <a:solidFill>
                <a:srgbClr val="000000"/>
              </a:solidFill>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1672</Words>
  <Application>Microsoft Office PowerPoint</Application>
  <PresentationFormat>On-screen Show (16:9)</PresentationFormat>
  <Paragraphs>209</Paragraphs>
  <Slides>26</Slides>
  <Notes>25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Fira Sans Extra Condensed Medium</vt:lpstr>
      <vt:lpstr>Catamaran</vt:lpstr>
      <vt:lpstr>Livvic</vt:lpstr>
      <vt:lpstr>Catamaran Light</vt:lpstr>
      <vt:lpstr>Arial Black</vt:lpstr>
      <vt:lpstr>Arial</vt:lpstr>
      <vt:lpstr>Roboto</vt:lpstr>
      <vt:lpstr>Engineering Project Proposal by Slidesgo</vt:lpstr>
      <vt:lpstr>Capstone Project NODUS - ADHD Symptom Detection 24 - 1 - D - 6</vt:lpstr>
      <vt:lpstr>TABLE OF CONTENTS</vt:lpstr>
      <vt:lpstr>Introduction - ADHD</vt:lpstr>
      <vt:lpstr>ADHD Symptoms</vt:lpstr>
      <vt:lpstr>Current Technologies</vt:lpstr>
      <vt:lpstr>PROJECT GOALS</vt:lpstr>
      <vt:lpstr>Our Product</vt:lpstr>
      <vt:lpstr>ABOUT THE PROJECT</vt:lpstr>
      <vt:lpstr>Major Components</vt:lpstr>
      <vt:lpstr>Major Components</vt:lpstr>
      <vt:lpstr>Major Components</vt:lpstr>
      <vt:lpstr>Overall Architecture</vt:lpstr>
      <vt:lpstr>MVC Model</vt:lpstr>
      <vt:lpstr>NIGGOLOGIIESUsed</vt:lpstr>
      <vt:lpstr>PowerPoint Presentation</vt:lpstr>
      <vt:lpstr>Deep Learning Model</vt:lpstr>
      <vt:lpstr>Deep Learning</vt:lpstr>
      <vt:lpstr>DL Model Architecture</vt:lpstr>
      <vt:lpstr>Phase 1</vt:lpstr>
      <vt:lpstr>Training and Results</vt:lpstr>
      <vt:lpstr>Training and Results</vt:lpstr>
      <vt:lpstr>Challenges</vt:lpstr>
      <vt:lpstr>Final Product</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safwan halabi</cp:lastModifiedBy>
  <cp:revision>1</cp:revision>
  <dcterms:modified xsi:type="dcterms:W3CDTF">2024-09-23T05:48:22Z</dcterms:modified>
</cp:coreProperties>
</file>